
<file path=[Content_Types].xml><?xml version="1.0" encoding="utf-8"?>
<Types xmlns="http://schemas.openxmlformats.org/package/2006/content-types">
  <Default Extension="png" ContentType="image/png"/>
  <Default Extension="jpeg" ContentType="image/jpeg"/>
  <Default Extension="rels" ContentType="application/vnd.openxmlformats-package.relationships+xml"/>
  <Default Extension="xml" ContentType="application/xml"/>
  <Default Extension="gif" ContentType="image/gif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slides/slide46.xml" ContentType="application/vnd.openxmlformats-officedocument.presentationml.slide+xml"/>
  <Override PartName="/ppt/slides/slide47.xml" ContentType="application/vnd.openxmlformats-officedocument.presentationml.slide+xml"/>
  <Override PartName="/ppt/slides/slide48.xml" ContentType="application/vnd.openxmlformats-officedocument.presentationml.slide+xml"/>
  <Override PartName="/ppt/slides/slide49.xml" ContentType="application/vnd.openxmlformats-officedocument.presentationml.slide+xml"/>
  <Override PartName="/ppt/slides/slide50.xml" ContentType="application/vnd.openxmlformats-officedocument.presentationml.slide+xml"/>
  <Override PartName="/ppt/slides/slide51.xml" ContentType="application/vnd.openxmlformats-officedocument.presentationml.slide+xml"/>
  <Override PartName="/ppt/slides/slide52.xml" ContentType="application/vnd.openxmlformats-officedocument.presentationml.slide+xml"/>
  <Override PartName="/ppt/slides/slide53.xml" ContentType="application/vnd.openxmlformats-officedocument.presentationml.slide+xml"/>
  <Override PartName="/ppt/slides/slide54.xml" ContentType="application/vnd.openxmlformats-officedocument.presentationml.slide+xml"/>
  <Override PartName="/ppt/slides/slide55.xml" ContentType="application/vnd.openxmlformats-officedocument.presentationml.slide+xml"/>
  <Override PartName="/ppt/slides/slide56.xml" ContentType="application/vnd.openxmlformats-officedocument.presentationml.slide+xml"/>
  <Override PartName="/ppt/slides/slide57.xml" ContentType="application/vnd.openxmlformats-officedocument.presentationml.slide+xml"/>
  <Override PartName="/ppt/slides/slide58.xml" ContentType="application/vnd.openxmlformats-officedocument.presentationml.slide+xml"/>
  <Override PartName="/ppt/slides/slide59.xml" ContentType="application/vnd.openxmlformats-officedocument.presentationml.slide+xml"/>
  <Override PartName="/ppt/slides/slide60.xml" ContentType="application/vnd.openxmlformats-officedocument.presentationml.slide+xml"/>
  <Override PartName="/ppt/slides/slide61.xml" ContentType="application/vnd.openxmlformats-officedocument.presentationml.slide+xml"/>
  <Override PartName="/ppt/slides/slide62.xml" ContentType="application/vnd.openxmlformats-officedocument.presentationml.slide+xml"/>
  <Override PartName="/ppt/slides/slide63.xml" ContentType="application/vnd.openxmlformats-officedocument.presentationml.slide+xml"/>
  <Override PartName="/ppt/slides/slide64.xml" ContentType="application/vnd.openxmlformats-officedocument.presentationml.slide+xml"/>
  <Override PartName="/ppt/slides/slide65.xml" ContentType="application/vnd.openxmlformats-officedocument.presentationml.slide+xml"/>
  <Override PartName="/ppt/slides/slide66.xml" ContentType="application/vnd.openxmlformats-officedocument.presentationml.slide+xml"/>
  <Override PartName="/ppt/slides/slide67.xml" ContentType="application/vnd.openxmlformats-officedocument.presentationml.slide+xml"/>
  <Override PartName="/ppt/slides/slide68.xml" ContentType="application/vnd.openxmlformats-officedocument.presentationml.slide+xml"/>
  <Override PartName="/ppt/slides/slide69.xml" ContentType="application/vnd.openxmlformats-officedocument.presentationml.slide+xml"/>
  <Override PartName="/ppt/slides/slide70.xml" ContentType="application/vnd.openxmlformats-officedocument.presentationml.slide+xml"/>
  <Override PartName="/ppt/slides/slide71.xml" ContentType="application/vnd.openxmlformats-officedocument.presentationml.slide+xml"/>
  <Override PartName="/ppt/slides/slide72.xml" ContentType="application/vnd.openxmlformats-officedocument.presentationml.slide+xml"/>
  <Override PartName="/ppt/slides/slide73.xml" ContentType="application/vnd.openxmlformats-officedocument.presentationml.slide+xml"/>
  <Override PartName="/ppt/slides/slide74.xml" ContentType="application/vnd.openxmlformats-officedocument.presentationml.slide+xml"/>
  <Override PartName="/ppt/slides/slide75.xml" ContentType="application/vnd.openxmlformats-officedocument.presentationml.slide+xml"/>
  <Override PartName="/ppt/slides/slide76.xml" ContentType="application/vnd.openxmlformats-officedocument.presentationml.slide+xml"/>
  <Override PartName="/ppt/slides/slide77.xml" ContentType="application/vnd.openxmlformats-officedocument.presentationml.slide+xml"/>
  <Override PartName="/ppt/slides/slide78.xml" ContentType="application/vnd.openxmlformats-officedocument.presentationml.slide+xml"/>
  <Override PartName="/ppt/slides/slide79.xml" ContentType="application/vnd.openxmlformats-officedocument.presentationml.slide+xml"/>
  <Override PartName="/ppt/slides/slide80.xml" ContentType="application/vnd.openxmlformats-officedocument.presentationml.slide+xml"/>
  <Override PartName="/ppt/slides/slide81.xml" ContentType="application/vnd.openxmlformats-officedocument.presentationml.slide+xml"/>
  <Override PartName="/ppt/slides/slide82.xml" ContentType="application/vnd.openxmlformats-officedocument.presentationml.slide+xml"/>
  <Override PartName="/ppt/slides/slide83.xml" ContentType="application/vnd.openxmlformats-officedocument.presentationml.slide+xml"/>
  <Override PartName="/ppt/slides/slide84.xml" ContentType="application/vnd.openxmlformats-officedocument.presentationml.slide+xml"/>
  <Override PartName="/ppt/slides/slide85.xml" ContentType="application/vnd.openxmlformats-officedocument.presentationml.slide+xml"/>
  <Override PartName="/ppt/slides/slide86.xml" ContentType="application/vnd.openxmlformats-officedocument.presentationml.slide+xml"/>
  <Override PartName="/ppt/slides/slide87.xml" ContentType="application/vnd.openxmlformats-officedocument.presentationml.slide+xml"/>
  <Override PartName="/ppt/slides/slide88.xml" ContentType="application/vnd.openxmlformats-officedocument.presentationml.slide+xml"/>
  <Override PartName="/ppt/slides/slide89.xml" ContentType="application/vnd.openxmlformats-officedocument.presentationml.slide+xml"/>
  <Override PartName="/ppt/slides/slide90.xml" ContentType="application/vnd.openxmlformats-officedocument.presentationml.slide+xml"/>
  <Override PartName="/ppt/notesMasters/notesMaster1.xml" ContentType="application/vnd.openxmlformats-officedocument.presentationml.notesMaster+xml"/>
  <Override PartName="/ppt/handoutMasters/handoutMaster1.xml" ContentType="application/vnd.openxmlformats-officedocument.presentationml.handout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theme/theme2.xml" ContentType="application/vnd.openxmlformats-officedocument.theme+xml"/>
  <Override PartName="/ppt/theme/theme3.xml" ContentType="application/vnd.openxmlformats-officedocument.theme+xml"/>
  <Override PartName="/ppt/theme/theme4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ppt/notesSlides/notesSlide14.xml" ContentType="application/vnd.openxmlformats-officedocument.presentationml.notesSlide+xml"/>
  <Override PartName="/ppt/notesSlides/notesSlide15.xml" ContentType="application/vnd.openxmlformats-officedocument.presentationml.notesSlide+xml"/>
  <Override PartName="/ppt/notesSlides/notesSlide16.xml" ContentType="application/vnd.openxmlformats-officedocument.presentationml.notesSlide+xml"/>
  <Override PartName="/ppt/notesSlides/notesSlide17.xml" ContentType="application/vnd.openxmlformats-officedocument.presentationml.notesSlide+xml"/>
  <Override PartName="/ppt/notesSlides/notesSlide18.xml" ContentType="application/vnd.openxmlformats-officedocument.presentationml.notesSlide+xml"/>
  <Override PartName="/ppt/notesSlides/notesSlide19.xml" ContentType="application/vnd.openxmlformats-officedocument.presentationml.notesSlide+xml"/>
  <Override PartName="/ppt/notesSlides/notesSlide20.xml" ContentType="application/vnd.openxmlformats-officedocument.presentationml.notesSlide+xml"/>
  <Override PartName="/ppt/notesSlides/notesSlide21.xml" ContentType="application/vnd.openxmlformats-officedocument.presentationml.notesSlide+xml"/>
  <Override PartName="/ppt/notesSlides/notesSlide22.xml" ContentType="application/vnd.openxmlformats-officedocument.presentationml.notesSlide+xml"/>
  <Override PartName="/ppt/notesSlides/notesSlide23.xml" ContentType="application/vnd.openxmlformats-officedocument.presentationml.notesSlide+xml"/>
  <Override PartName="/ppt/notesSlides/notesSlide24.xml" ContentType="application/vnd.openxmlformats-officedocument.presentationml.notesSlide+xml"/>
  <Override PartName="/ppt/notesSlides/notesSlide25.xml" ContentType="application/vnd.openxmlformats-officedocument.presentationml.notesSlide+xml"/>
  <Override PartName="/ppt/notesSlides/notesSlide26.xml" ContentType="application/vnd.openxmlformats-officedocument.presentationml.notesSlide+xml"/>
  <Override PartName="/ppt/notesSlides/notesSlide27.xml" ContentType="application/vnd.openxmlformats-officedocument.presentationml.notesSlide+xml"/>
  <Override PartName="/ppt/notesSlides/notesSlide28.xml" ContentType="application/vnd.openxmlformats-officedocument.presentationml.notesSlide+xml"/>
  <Override PartName="/ppt/notesSlides/notesSlide29.xml" ContentType="application/vnd.openxmlformats-officedocument.presentationml.notesSlide+xml"/>
  <Override PartName="/ppt/notesSlides/notesSlide30.xml" ContentType="application/vnd.openxmlformats-officedocument.presentationml.notesSlide+xml"/>
  <Override PartName="/ppt/notesSlides/notesSlide31.xml" ContentType="application/vnd.openxmlformats-officedocument.presentationml.notesSlide+xml"/>
  <Override PartName="/ppt/notesSlides/notesSlide32.xml" ContentType="application/vnd.openxmlformats-officedocument.presentationml.notesSlide+xml"/>
  <Override PartName="/ppt/notesSlides/notesSlide33.xml" ContentType="application/vnd.openxmlformats-officedocument.presentationml.notesSlide+xml"/>
  <Override PartName="/ppt/notesSlides/notesSlide34.xml" ContentType="application/vnd.openxmlformats-officedocument.presentationml.notesSlide+xml"/>
  <Override PartName="/ppt/notesSlides/notesSlide35.xml" ContentType="application/vnd.openxmlformats-officedocument.presentationml.notesSlide+xml"/>
  <Override PartName="/ppt/notesSlides/notesSlide36.xml" ContentType="application/vnd.openxmlformats-officedocument.presentationml.notesSlide+xml"/>
  <Override PartName="/ppt/notesSlides/notesSlide37.xml" ContentType="application/vnd.openxmlformats-officedocument.presentationml.notesSlide+xml"/>
  <Override PartName="/ppt/notesSlides/notesSlide38.xml" ContentType="application/vnd.openxmlformats-officedocument.presentationml.notesSlide+xml"/>
  <Override PartName="/ppt/notesSlides/notesSlide39.xml" ContentType="application/vnd.openxmlformats-officedocument.presentationml.notesSlide+xml"/>
  <Override PartName="/ppt/notesSlides/notesSlide40.xml" ContentType="application/vnd.openxmlformats-officedocument.presentationml.notesSlide+xml"/>
  <Override PartName="/ppt/notesSlides/notesSlide41.xml" ContentType="application/vnd.openxmlformats-officedocument.presentationml.notesSlide+xml"/>
  <Override PartName="/ppt/notesSlides/notesSlide42.xml" ContentType="application/vnd.openxmlformats-officedocument.presentationml.notesSlide+xml"/>
  <Override PartName="/ppt/notesSlides/notesSlide43.xml" ContentType="application/vnd.openxmlformats-officedocument.presentationml.notesSlide+xml"/>
  <Override PartName="/ppt/notesSlides/notesSlide44.xml" ContentType="application/vnd.openxmlformats-officedocument.presentationml.notesSlide+xml"/>
  <Override PartName="/ppt/notesSlides/notesSlide45.xml" ContentType="application/vnd.openxmlformats-officedocument.presentationml.notesSlide+xml"/>
  <Override PartName="/ppt/notesSlides/notesSlide46.xml" ContentType="application/vnd.openxmlformats-officedocument.presentationml.notesSlide+xml"/>
  <Override PartName="/ppt/notesSlides/notesSlide47.xml" ContentType="application/vnd.openxmlformats-officedocument.presentationml.notesSlide+xml"/>
  <Override PartName="/ppt/notesSlides/notesSlide48.xml" ContentType="application/vnd.openxmlformats-officedocument.presentationml.notesSlide+xml"/>
  <Override PartName="/ppt/notesSlides/notesSlide49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trictFirstAndLastChars="0" saveSubsetFonts="1" autoCompressPictures="0">
  <p:sldMasterIdLst>
    <p:sldMasterId id="2147483650" r:id="rId1"/>
    <p:sldMasterId id="2147483651" r:id="rId2"/>
  </p:sldMasterIdLst>
  <p:notesMasterIdLst>
    <p:notesMasterId r:id="rId93"/>
  </p:notesMasterIdLst>
  <p:handoutMasterIdLst>
    <p:handoutMasterId r:id="rId94"/>
  </p:handoutMasterIdLst>
  <p:sldIdLst>
    <p:sldId id="449" r:id="rId3"/>
    <p:sldId id="423" r:id="rId4"/>
    <p:sldId id="264" r:id="rId5"/>
    <p:sldId id="321" r:id="rId6"/>
    <p:sldId id="284" r:id="rId7"/>
    <p:sldId id="285" r:id="rId8"/>
    <p:sldId id="381" r:id="rId9"/>
    <p:sldId id="274" r:id="rId10"/>
    <p:sldId id="302" r:id="rId11"/>
    <p:sldId id="337" r:id="rId12"/>
    <p:sldId id="336" r:id="rId13"/>
    <p:sldId id="314" r:id="rId14"/>
    <p:sldId id="334" r:id="rId15"/>
    <p:sldId id="317" r:id="rId16"/>
    <p:sldId id="318" r:id="rId17"/>
    <p:sldId id="432" r:id="rId18"/>
    <p:sldId id="393" r:id="rId19"/>
    <p:sldId id="394" r:id="rId20"/>
    <p:sldId id="382" r:id="rId21"/>
    <p:sldId id="433" r:id="rId22"/>
    <p:sldId id="436" r:id="rId23"/>
    <p:sldId id="424" r:id="rId24"/>
    <p:sldId id="326" r:id="rId25"/>
    <p:sldId id="413" r:id="rId26"/>
    <p:sldId id="327" r:id="rId27"/>
    <p:sldId id="329" r:id="rId28"/>
    <p:sldId id="330" r:id="rId29"/>
    <p:sldId id="331" r:id="rId30"/>
    <p:sldId id="417" r:id="rId31"/>
    <p:sldId id="425" r:id="rId32"/>
    <p:sldId id="426" r:id="rId33"/>
    <p:sldId id="416" r:id="rId34"/>
    <p:sldId id="268" r:id="rId35"/>
    <p:sldId id="418" r:id="rId36"/>
    <p:sldId id="419" r:id="rId37"/>
    <p:sldId id="420" r:id="rId38"/>
    <p:sldId id="323" r:id="rId39"/>
    <p:sldId id="338" r:id="rId40"/>
    <p:sldId id="342" r:id="rId41"/>
    <p:sldId id="399" r:id="rId42"/>
    <p:sldId id="400" r:id="rId43"/>
    <p:sldId id="401" r:id="rId44"/>
    <p:sldId id="404" r:id="rId45"/>
    <p:sldId id="402" r:id="rId46"/>
    <p:sldId id="403" r:id="rId47"/>
    <p:sldId id="421" r:id="rId48"/>
    <p:sldId id="422" r:id="rId49"/>
    <p:sldId id="411" r:id="rId50"/>
    <p:sldId id="372" r:id="rId51"/>
    <p:sldId id="364" r:id="rId52"/>
    <p:sldId id="371" r:id="rId53"/>
    <p:sldId id="365" r:id="rId54"/>
    <p:sldId id="407" r:id="rId55"/>
    <p:sldId id="397" r:id="rId56"/>
    <p:sldId id="275" r:id="rId57"/>
    <p:sldId id="378" r:id="rId58"/>
    <p:sldId id="388" r:id="rId59"/>
    <p:sldId id="392" r:id="rId60"/>
    <p:sldId id="269" r:id="rId61"/>
    <p:sldId id="354" r:id="rId62"/>
    <p:sldId id="361" r:id="rId63"/>
    <p:sldId id="362" r:id="rId64"/>
    <p:sldId id="387" r:id="rId65"/>
    <p:sldId id="363" r:id="rId66"/>
    <p:sldId id="351" r:id="rId67"/>
    <p:sldId id="299" r:id="rId68"/>
    <p:sldId id="366" r:id="rId69"/>
    <p:sldId id="322" r:id="rId70"/>
    <p:sldId id="301" r:id="rId71"/>
    <p:sldId id="353" r:id="rId72"/>
    <p:sldId id="359" r:id="rId73"/>
    <p:sldId id="355" r:id="rId74"/>
    <p:sldId id="357" r:id="rId75"/>
    <p:sldId id="358" r:id="rId76"/>
    <p:sldId id="307" r:id="rId77"/>
    <p:sldId id="349" r:id="rId78"/>
    <p:sldId id="298" r:id="rId79"/>
    <p:sldId id="445" r:id="rId80"/>
    <p:sldId id="446" r:id="rId81"/>
    <p:sldId id="447" r:id="rId82"/>
    <p:sldId id="352" r:id="rId83"/>
    <p:sldId id="448" r:id="rId84"/>
    <p:sldId id="367" r:id="rId85"/>
    <p:sldId id="348" r:id="rId86"/>
    <p:sldId id="345" r:id="rId87"/>
    <p:sldId id="346" r:id="rId88"/>
    <p:sldId id="308" r:id="rId89"/>
    <p:sldId id="368" r:id="rId90"/>
    <p:sldId id="376" r:id="rId91"/>
    <p:sldId id="369" r:id="rId92"/>
  </p:sldIdLst>
  <p:sldSz cx="24384000" cy="13716000"/>
  <p:notesSz cx="9926638" cy="6797675"/>
  <p:defaultTextStyle>
    <a:defPPr>
      <a:defRPr lang="en-US"/>
    </a:defPPr>
    <a:lvl1pPr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1pPr>
    <a:lvl2pPr marL="4572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2pPr>
    <a:lvl3pPr marL="9144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3pPr>
    <a:lvl4pPr marL="13716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4pPr>
    <a:lvl5pPr marL="1828800" algn="l" rtl="0" eaLnBrk="0" fontAlgn="base" hangingPunct="0">
      <a:spcBef>
        <a:spcPct val="0"/>
      </a:spcBef>
      <a:spcAft>
        <a:spcPct val="0"/>
      </a:spcAft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5pPr>
    <a:lvl6pPr marL="22860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6pPr>
    <a:lvl7pPr marL="27432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7pPr>
    <a:lvl8pPr marL="32004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8pPr>
    <a:lvl9pPr marL="3657600" algn="l" defTabSz="914400" rtl="0" eaLnBrk="1" latinLnBrk="0" hangingPunct="1">
      <a:defRPr sz="11200" kern="1200">
        <a:solidFill>
          <a:srgbClr val="000000"/>
        </a:solidFill>
        <a:latin typeface="Gill Sans" charset="0"/>
        <a:ea typeface="ヒラギノ角ゴ ProN W3" charset="-128"/>
        <a:cs typeface="+mn-cs"/>
        <a:sym typeface="Gill Sans" charset="0"/>
      </a:defRPr>
    </a:lvl9pPr>
  </p:defaultTextStyle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510C76"/>
    <a:srgbClr val="FF3399"/>
    <a:srgbClr val="FF99FF"/>
    <a:srgbClr val="5E50A1"/>
    <a:srgbClr val="DDDDDD"/>
    <a:srgbClr val="FADFFD"/>
    <a:srgbClr val="00B7B7"/>
    <a:srgbClr val="482986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Stile medio 2 - Colore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2D5ABB26-0587-4C30-8999-92F81FD0307C}" styleName="Nessuno stile, nessuna griglia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snapVertSplitter="1" vertBarState="minimized" horzBarState="maximized">
    <p:restoredLeft sz="6711" autoAdjust="0"/>
    <p:restoredTop sz="84815" autoAdjust="0"/>
  </p:normalViewPr>
  <p:slideViewPr>
    <p:cSldViewPr>
      <p:cViewPr>
        <p:scale>
          <a:sx n="50" d="100"/>
          <a:sy n="50" d="100"/>
        </p:scale>
        <p:origin x="-180" y="540"/>
      </p:cViewPr>
      <p:guideLst>
        <p:guide orient="horz" pos="4320"/>
        <p:guide pos="7680"/>
      </p:guideLst>
    </p:cSldViewPr>
  </p:slideViewPr>
  <p:outlineViewPr>
    <p:cViewPr>
      <p:scale>
        <a:sx n="33" d="100"/>
        <a:sy n="33" d="100"/>
      </p:scale>
      <p:origin x="48" y="0"/>
    </p:cViewPr>
  </p:outlineViewPr>
  <p:notesTextViewPr>
    <p:cViewPr>
      <p:scale>
        <a:sx n="150" d="100"/>
        <a:sy n="150" d="100"/>
      </p:scale>
      <p:origin x="0" y="0"/>
    </p:cViewPr>
  </p:notesTextViewPr>
  <p:sorterViewPr>
    <p:cViewPr>
      <p:scale>
        <a:sx n="100" d="100"/>
        <a:sy n="100" d="100"/>
      </p:scale>
      <p:origin x="0" y="13830"/>
    </p:cViewPr>
  </p:sorterViewPr>
  <p:notesViewPr>
    <p:cSldViewPr>
      <p:cViewPr varScale="1">
        <p:scale>
          <a:sx n="120" d="100"/>
          <a:sy n="120" d="100"/>
        </p:scale>
        <p:origin x="-1248" y="-96"/>
      </p:cViewPr>
      <p:guideLst>
        <p:guide orient="horz" pos="2141"/>
        <p:guide pos="3126"/>
      </p:guideLst>
    </p:cSldViewPr>
  </p:notesViewPr>
  <p:gridSpacing cx="72008" cy="72008"/>
</p:viewPr>
</file>

<file path=ppt/_rels/presentation.xml.rels><?xml version="1.0" encoding="UTF-8" standalone="yes"?>
<Relationships xmlns="http://schemas.openxmlformats.org/package/2006/relationships"><Relationship Id="rId26" Type="http://schemas.openxmlformats.org/officeDocument/2006/relationships/slide" Target="slides/slide24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47" Type="http://schemas.openxmlformats.org/officeDocument/2006/relationships/slide" Target="slides/slide45.xml"/><Relationship Id="rId50" Type="http://schemas.openxmlformats.org/officeDocument/2006/relationships/slide" Target="slides/slide48.xml"/><Relationship Id="rId55" Type="http://schemas.openxmlformats.org/officeDocument/2006/relationships/slide" Target="slides/slide53.xml"/><Relationship Id="rId63" Type="http://schemas.openxmlformats.org/officeDocument/2006/relationships/slide" Target="slides/slide61.xml"/><Relationship Id="rId68" Type="http://schemas.openxmlformats.org/officeDocument/2006/relationships/slide" Target="slides/slide66.xml"/><Relationship Id="rId76" Type="http://schemas.openxmlformats.org/officeDocument/2006/relationships/slide" Target="slides/slide74.xml"/><Relationship Id="rId84" Type="http://schemas.openxmlformats.org/officeDocument/2006/relationships/slide" Target="slides/slide82.xml"/><Relationship Id="rId89" Type="http://schemas.openxmlformats.org/officeDocument/2006/relationships/slide" Target="slides/slide87.xml"/><Relationship Id="rId97" Type="http://schemas.openxmlformats.org/officeDocument/2006/relationships/theme" Target="theme/theme1.xml"/><Relationship Id="rId7" Type="http://schemas.openxmlformats.org/officeDocument/2006/relationships/slide" Target="slides/slide5.xml"/><Relationship Id="rId71" Type="http://schemas.openxmlformats.org/officeDocument/2006/relationships/slide" Target="slides/slide69.xml"/><Relationship Id="rId92" Type="http://schemas.openxmlformats.org/officeDocument/2006/relationships/slide" Target="slides/slide90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slide" Target="slides/slide43.xml"/><Relationship Id="rId53" Type="http://schemas.openxmlformats.org/officeDocument/2006/relationships/slide" Target="slides/slide51.xml"/><Relationship Id="rId58" Type="http://schemas.openxmlformats.org/officeDocument/2006/relationships/slide" Target="slides/slide56.xml"/><Relationship Id="rId66" Type="http://schemas.openxmlformats.org/officeDocument/2006/relationships/slide" Target="slides/slide64.xml"/><Relationship Id="rId74" Type="http://schemas.openxmlformats.org/officeDocument/2006/relationships/slide" Target="slides/slide72.xml"/><Relationship Id="rId79" Type="http://schemas.openxmlformats.org/officeDocument/2006/relationships/slide" Target="slides/slide77.xml"/><Relationship Id="rId87" Type="http://schemas.openxmlformats.org/officeDocument/2006/relationships/slide" Target="slides/slide85.xml"/><Relationship Id="rId5" Type="http://schemas.openxmlformats.org/officeDocument/2006/relationships/slide" Target="slides/slide3.xml"/><Relationship Id="rId61" Type="http://schemas.openxmlformats.org/officeDocument/2006/relationships/slide" Target="slides/slide59.xml"/><Relationship Id="rId82" Type="http://schemas.openxmlformats.org/officeDocument/2006/relationships/slide" Target="slides/slide80.xml"/><Relationship Id="rId90" Type="http://schemas.openxmlformats.org/officeDocument/2006/relationships/slide" Target="slides/slide88.xml"/><Relationship Id="rId95" Type="http://schemas.openxmlformats.org/officeDocument/2006/relationships/presProps" Target="presProps.xml"/><Relationship Id="rId19" Type="http://schemas.openxmlformats.org/officeDocument/2006/relationships/slide" Target="slides/slide1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slide" Target="slides/slide41.xml"/><Relationship Id="rId48" Type="http://schemas.openxmlformats.org/officeDocument/2006/relationships/slide" Target="slides/slide46.xml"/><Relationship Id="rId56" Type="http://schemas.openxmlformats.org/officeDocument/2006/relationships/slide" Target="slides/slide54.xml"/><Relationship Id="rId64" Type="http://schemas.openxmlformats.org/officeDocument/2006/relationships/slide" Target="slides/slide62.xml"/><Relationship Id="rId69" Type="http://schemas.openxmlformats.org/officeDocument/2006/relationships/slide" Target="slides/slide67.xml"/><Relationship Id="rId77" Type="http://schemas.openxmlformats.org/officeDocument/2006/relationships/slide" Target="slides/slide75.xml"/><Relationship Id="rId8" Type="http://schemas.openxmlformats.org/officeDocument/2006/relationships/slide" Target="slides/slide6.xml"/><Relationship Id="rId51" Type="http://schemas.openxmlformats.org/officeDocument/2006/relationships/slide" Target="slides/slide49.xml"/><Relationship Id="rId72" Type="http://schemas.openxmlformats.org/officeDocument/2006/relationships/slide" Target="slides/slide70.xml"/><Relationship Id="rId80" Type="http://schemas.openxmlformats.org/officeDocument/2006/relationships/slide" Target="slides/slide78.xml"/><Relationship Id="rId85" Type="http://schemas.openxmlformats.org/officeDocument/2006/relationships/slide" Target="slides/slide83.xml"/><Relationship Id="rId93" Type="http://schemas.openxmlformats.org/officeDocument/2006/relationships/notesMaster" Target="notesMasters/notesMaster1.xml"/><Relationship Id="rId98" Type="http://schemas.openxmlformats.org/officeDocument/2006/relationships/tableStyles" Target="tableStyles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slide" Target="slides/slide44.xml"/><Relationship Id="rId59" Type="http://schemas.openxmlformats.org/officeDocument/2006/relationships/slide" Target="slides/slide57.xml"/><Relationship Id="rId67" Type="http://schemas.openxmlformats.org/officeDocument/2006/relationships/slide" Target="slides/slide65.xml"/><Relationship Id="rId20" Type="http://schemas.openxmlformats.org/officeDocument/2006/relationships/slide" Target="slides/slide18.xml"/><Relationship Id="rId41" Type="http://schemas.openxmlformats.org/officeDocument/2006/relationships/slide" Target="slides/slide39.xml"/><Relationship Id="rId54" Type="http://schemas.openxmlformats.org/officeDocument/2006/relationships/slide" Target="slides/slide52.xml"/><Relationship Id="rId62" Type="http://schemas.openxmlformats.org/officeDocument/2006/relationships/slide" Target="slides/slide60.xml"/><Relationship Id="rId70" Type="http://schemas.openxmlformats.org/officeDocument/2006/relationships/slide" Target="slides/slide68.xml"/><Relationship Id="rId75" Type="http://schemas.openxmlformats.org/officeDocument/2006/relationships/slide" Target="slides/slide73.xml"/><Relationship Id="rId83" Type="http://schemas.openxmlformats.org/officeDocument/2006/relationships/slide" Target="slides/slide81.xml"/><Relationship Id="rId88" Type="http://schemas.openxmlformats.org/officeDocument/2006/relationships/slide" Target="slides/slide86.xml"/><Relationship Id="rId91" Type="http://schemas.openxmlformats.org/officeDocument/2006/relationships/slide" Target="slides/slide89.xml"/><Relationship Id="rId96" Type="http://schemas.openxmlformats.org/officeDocument/2006/relationships/viewProps" Target="view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49" Type="http://schemas.openxmlformats.org/officeDocument/2006/relationships/slide" Target="slides/slide47.xml"/><Relationship Id="rId57" Type="http://schemas.openxmlformats.org/officeDocument/2006/relationships/slide" Target="slides/slide55.xml"/><Relationship Id="rId10" Type="http://schemas.openxmlformats.org/officeDocument/2006/relationships/slide" Target="slides/slide8.xml"/><Relationship Id="rId31" Type="http://schemas.openxmlformats.org/officeDocument/2006/relationships/slide" Target="slides/slide29.xml"/><Relationship Id="rId44" Type="http://schemas.openxmlformats.org/officeDocument/2006/relationships/slide" Target="slides/slide42.xml"/><Relationship Id="rId52" Type="http://schemas.openxmlformats.org/officeDocument/2006/relationships/slide" Target="slides/slide50.xml"/><Relationship Id="rId60" Type="http://schemas.openxmlformats.org/officeDocument/2006/relationships/slide" Target="slides/slide58.xml"/><Relationship Id="rId65" Type="http://schemas.openxmlformats.org/officeDocument/2006/relationships/slide" Target="slides/slide63.xml"/><Relationship Id="rId73" Type="http://schemas.openxmlformats.org/officeDocument/2006/relationships/slide" Target="slides/slide71.xml"/><Relationship Id="rId78" Type="http://schemas.openxmlformats.org/officeDocument/2006/relationships/slide" Target="slides/slide76.xml"/><Relationship Id="rId81" Type="http://schemas.openxmlformats.org/officeDocument/2006/relationships/slide" Target="slides/slide79.xml"/><Relationship Id="rId86" Type="http://schemas.openxmlformats.org/officeDocument/2006/relationships/slide" Target="slides/slide84.xml"/><Relationship Id="rId94" Type="http://schemas.openxmlformats.org/officeDocument/2006/relationships/handoutMaster" Target="handoutMasters/handoutMaster1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39" Type="http://schemas.openxmlformats.org/officeDocument/2006/relationships/slide" Target="slides/slide37.xml"/></Relationships>
</file>

<file path=ppt/handoutMasters/_rels/handout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4.xml"/></Relationships>
</file>

<file path=ppt/handoutMasters/handoutMaster1.xml><?xml version="1.0" encoding="utf-8"?>
<p:handout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0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sz="quarter" idx="1"/>
          </p:nvPr>
        </p:nvSpPr>
        <p:spPr>
          <a:xfrm>
            <a:off x="5621697" y="1"/>
            <a:ext cx="4302625" cy="340265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29F7CF7C-A3E5-4E71-952D-9B57655E705F}" type="datetimeFigureOut">
              <a:rPr lang="it-IT" smtClean="0"/>
              <a:t>06/10/2016</a:t>
            </a:fld>
            <a:endParaRPr lang="it-IT"/>
          </a:p>
        </p:txBody>
      </p:sp>
      <p:sp>
        <p:nvSpPr>
          <p:cNvPr id="4" name="Segnaposto piè di pagina 3"/>
          <p:cNvSpPr>
            <a:spLocks noGrp="1"/>
          </p:cNvSpPr>
          <p:nvPr>
            <p:ph type="ftr" sz="quarter" idx="2"/>
          </p:nvPr>
        </p:nvSpPr>
        <p:spPr>
          <a:xfrm>
            <a:off x="0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5" name="Segnaposto numero diapositiva 4"/>
          <p:cNvSpPr>
            <a:spLocks noGrp="1"/>
          </p:cNvSpPr>
          <p:nvPr>
            <p:ph type="sldNum" sz="quarter" idx="3"/>
          </p:nvPr>
        </p:nvSpPr>
        <p:spPr>
          <a:xfrm>
            <a:off x="5621697" y="6456325"/>
            <a:ext cx="4302625" cy="34026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FDA5AB58-1F97-4F87-BABF-243D06CD45ED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8512494"/>
      </p:ext>
    </p:extLst>
  </p:cSld>
  <p:clrMap bg1="lt1" tx1="dk1" bg2="lt2" tx2="dk2" accent1="accent1" accent2="accent2" accent3="accent3" accent4="accent4" accent5="accent5" accent6="accent6" hlink="hlink" folHlink="folHlink"/>
</p:handoutMaster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3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ntestazione 1"/>
          <p:cNvSpPr>
            <a:spLocks noGrp="1"/>
          </p:cNvSpPr>
          <p:nvPr>
            <p:ph type="hdr" sz="quarter"/>
          </p:nvPr>
        </p:nvSpPr>
        <p:spPr>
          <a:xfrm>
            <a:off x="2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3" name="Segnaposto data 2"/>
          <p:cNvSpPr>
            <a:spLocks noGrp="1"/>
          </p:cNvSpPr>
          <p:nvPr>
            <p:ph type="dt" idx="1"/>
          </p:nvPr>
        </p:nvSpPr>
        <p:spPr>
          <a:xfrm>
            <a:off x="5622800" y="0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99C08EFC-795C-4235-BDCE-41F740A39ACB}" type="datetimeFigureOut">
              <a:rPr lang="it-IT" smtClean="0"/>
              <a:t>06/10/2016</a:t>
            </a:fld>
            <a:endParaRPr lang="it-IT"/>
          </a:p>
        </p:txBody>
      </p:sp>
      <p:sp>
        <p:nvSpPr>
          <p:cNvPr id="4" name="Segnaposto immagine diapositiva 3"/>
          <p:cNvSpPr>
            <a:spLocks noGrp="1" noRot="1" noChangeAspect="1"/>
          </p:cNvSpPr>
          <p:nvPr>
            <p:ph type="sldImg" idx="2"/>
          </p:nvPr>
        </p:nvSpPr>
        <p:spPr>
          <a:xfrm>
            <a:off x="2697163" y="509588"/>
            <a:ext cx="4532312" cy="2549525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it-IT"/>
          </a:p>
        </p:txBody>
      </p:sp>
      <p:sp>
        <p:nvSpPr>
          <p:cNvPr id="5" name="Segnaposto note 4"/>
          <p:cNvSpPr>
            <a:spLocks noGrp="1"/>
          </p:cNvSpPr>
          <p:nvPr>
            <p:ph type="body" sz="quarter" idx="3"/>
          </p:nvPr>
        </p:nvSpPr>
        <p:spPr>
          <a:xfrm>
            <a:off x="992665" y="3228896"/>
            <a:ext cx="7941310" cy="3058954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it-IT" smtClean="0"/>
              <a:t>Fare clic per modificare stili del testo dello schema</a:t>
            </a:r>
          </a:p>
          <a:p>
            <a:pPr lvl="1"/>
            <a:r>
              <a:rPr lang="it-IT" smtClean="0"/>
              <a:t>Secondo livello</a:t>
            </a:r>
          </a:p>
          <a:p>
            <a:pPr lvl="2"/>
            <a:r>
              <a:rPr lang="it-IT" smtClean="0"/>
              <a:t>Terzo livello</a:t>
            </a:r>
          </a:p>
          <a:p>
            <a:pPr lvl="3"/>
            <a:r>
              <a:rPr lang="it-IT" smtClean="0"/>
              <a:t>Quarto livello</a:t>
            </a:r>
          </a:p>
          <a:p>
            <a:pPr lvl="4"/>
            <a:r>
              <a:rPr lang="it-IT" smtClean="0"/>
              <a:t>Quinto livello</a:t>
            </a:r>
            <a:endParaRPr lang="it-IT"/>
          </a:p>
        </p:txBody>
      </p:sp>
      <p:sp>
        <p:nvSpPr>
          <p:cNvPr id="6" name="Segnaposto piè di pagina 5"/>
          <p:cNvSpPr>
            <a:spLocks noGrp="1"/>
          </p:cNvSpPr>
          <p:nvPr>
            <p:ph type="ftr" sz="quarter" idx="4"/>
          </p:nvPr>
        </p:nvSpPr>
        <p:spPr>
          <a:xfrm>
            <a:off x="2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it-IT"/>
          </a:p>
        </p:txBody>
      </p:sp>
      <p:sp>
        <p:nvSpPr>
          <p:cNvPr id="7" name="Segnaposto numero diapositiva 6"/>
          <p:cNvSpPr>
            <a:spLocks noGrp="1"/>
          </p:cNvSpPr>
          <p:nvPr>
            <p:ph type="sldNum" sz="quarter" idx="5"/>
          </p:nvPr>
        </p:nvSpPr>
        <p:spPr>
          <a:xfrm>
            <a:off x="5622800" y="6456611"/>
            <a:ext cx="4301543" cy="339884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44F0E428-D64A-4531-B5D1-9866DFCF1707}" type="slidenum">
              <a:rPr lang="it-IT" smtClean="0"/>
              <a:t>‹N›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859486721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5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6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7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8.xml"/><Relationship Id="rId1" Type="http://schemas.openxmlformats.org/officeDocument/2006/relationships/notesMaster" Target="../notesMasters/notesMaster1.xml"/></Relationships>
</file>

<file path=ppt/notesSlides/_rels/notesSlide1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9.xml"/><Relationship Id="rId1" Type="http://schemas.openxmlformats.org/officeDocument/2006/relationships/notesMaster" Target="../notesMasters/notesMaster1.xml"/></Relationships>
</file>

<file path=ppt/notesSlides/_rels/notesSlide1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0.xml"/><Relationship Id="rId1" Type="http://schemas.openxmlformats.org/officeDocument/2006/relationships/notesMaster" Target="../notesMasters/notesMaster1.xml"/></Relationships>
</file>

<file path=ppt/notesSlides/_rels/notesSlide1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1.xml"/><Relationship Id="rId1" Type="http://schemas.openxmlformats.org/officeDocument/2006/relationships/notesMaster" Target="../notesMasters/notesMaster1.xml"/></Relationships>
</file>

<file path=ppt/notesSlides/_rels/notesSlide1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2.xml"/><Relationship Id="rId1" Type="http://schemas.openxmlformats.org/officeDocument/2006/relationships/notesMaster" Target="../notesMasters/notesMaster1.xml"/></Relationships>
</file>

<file path=ppt/notesSlides/_rels/notesSlide1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4.xml"/><Relationship Id="rId1" Type="http://schemas.openxmlformats.org/officeDocument/2006/relationships/notesMaster" Target="../notesMasters/notesMaster1.xml"/></Relationships>
</file>

<file path=ppt/notesSlides/_rels/notesSlide1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5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2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6.xml"/><Relationship Id="rId1" Type="http://schemas.openxmlformats.org/officeDocument/2006/relationships/notesMaster" Target="../notesMasters/notesMaster1.xml"/></Relationships>
</file>

<file path=ppt/notesSlides/_rels/notesSlide2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7.xml"/><Relationship Id="rId1" Type="http://schemas.openxmlformats.org/officeDocument/2006/relationships/notesMaster" Target="../notesMasters/notesMaster1.xml"/></Relationships>
</file>

<file path=ppt/notesSlides/_rels/notesSlide2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8.xml"/><Relationship Id="rId1" Type="http://schemas.openxmlformats.org/officeDocument/2006/relationships/notesMaster" Target="../notesMasters/notesMaster1.xml"/></Relationships>
</file>

<file path=ppt/notesSlides/_rels/notesSlide2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9.xml"/><Relationship Id="rId1" Type="http://schemas.openxmlformats.org/officeDocument/2006/relationships/notesMaster" Target="../notesMasters/notesMaster1.xml"/></Relationships>
</file>

<file path=ppt/notesSlides/_rels/notesSlide2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0.xml"/><Relationship Id="rId1" Type="http://schemas.openxmlformats.org/officeDocument/2006/relationships/notesMaster" Target="../notesMasters/notesMaster1.xml"/></Relationships>
</file>

<file path=ppt/notesSlides/_rels/notesSlide2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1.xml"/><Relationship Id="rId1" Type="http://schemas.openxmlformats.org/officeDocument/2006/relationships/notesMaster" Target="../notesMasters/notesMaster1.xml"/></Relationships>
</file>

<file path=ppt/notesSlides/_rels/notesSlide2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2.xml"/><Relationship Id="rId1" Type="http://schemas.openxmlformats.org/officeDocument/2006/relationships/notesMaster" Target="../notesMasters/notesMaster1.xml"/></Relationships>
</file>

<file path=ppt/notesSlides/_rels/notesSlide2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3.xml"/><Relationship Id="rId1" Type="http://schemas.openxmlformats.org/officeDocument/2006/relationships/notesMaster" Target="../notesMasters/notesMaster1.xml"/></Relationships>
</file>

<file path=ppt/notesSlides/_rels/notesSlide28.xml.rels><?xml version="1.0" encoding="UTF-8" standalone="yes"?>
<Relationships xmlns="http://schemas.openxmlformats.org/package/2006/relationships"><Relationship Id="rId3" Type="http://schemas.openxmlformats.org/officeDocument/2006/relationships/hyperlink" Target="https://docs.docker.com/docker-hub/builds/" TargetMode="External"/><Relationship Id="rId2" Type="http://schemas.openxmlformats.org/officeDocument/2006/relationships/slide" Target="../slides/slide44.xml"/><Relationship Id="rId1" Type="http://schemas.openxmlformats.org/officeDocument/2006/relationships/notesMaster" Target="../notesMasters/notesMaster1.xml"/></Relationships>
</file>

<file path=ppt/notesSlides/_rels/notesSlide2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5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7.xml"/><Relationship Id="rId1" Type="http://schemas.openxmlformats.org/officeDocument/2006/relationships/notesMaster" Target="../notesMasters/notesMaster1.xml"/></Relationships>
</file>

<file path=ppt/notesSlides/_rels/notesSlide3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6.xml"/><Relationship Id="rId1" Type="http://schemas.openxmlformats.org/officeDocument/2006/relationships/notesMaster" Target="../notesMasters/notesMaster1.xml"/></Relationships>
</file>

<file path=ppt/notesSlides/_rels/notesSlide3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8.xml"/><Relationship Id="rId1" Type="http://schemas.openxmlformats.org/officeDocument/2006/relationships/notesMaster" Target="../notesMasters/notesMaster1.xml"/></Relationships>
</file>

<file path=ppt/notesSlides/_rels/notesSlide3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9.xml"/><Relationship Id="rId1" Type="http://schemas.openxmlformats.org/officeDocument/2006/relationships/notesMaster" Target="../notesMasters/notesMaster1.xml"/></Relationships>
</file>

<file path=ppt/notesSlides/_rels/notesSlide3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0.xml"/><Relationship Id="rId1" Type="http://schemas.openxmlformats.org/officeDocument/2006/relationships/notesMaster" Target="../notesMasters/notesMaster1.xml"/></Relationships>
</file>

<file path=ppt/notesSlides/_rels/notesSlide3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1.xml"/><Relationship Id="rId1" Type="http://schemas.openxmlformats.org/officeDocument/2006/relationships/notesMaster" Target="../notesMasters/notesMaster1.xml"/></Relationships>
</file>

<file path=ppt/notesSlides/_rels/notesSlide3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2.xml"/><Relationship Id="rId1" Type="http://schemas.openxmlformats.org/officeDocument/2006/relationships/notesMaster" Target="../notesMasters/notesMaster1.xml"/></Relationships>
</file>

<file path=ppt/notesSlides/_rels/notesSlide3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3.xml"/><Relationship Id="rId1" Type="http://schemas.openxmlformats.org/officeDocument/2006/relationships/notesMaster" Target="../notesMasters/notesMaster1.xml"/></Relationships>
</file>

<file path=ppt/notesSlides/_rels/notesSlide3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5.xml"/><Relationship Id="rId1" Type="http://schemas.openxmlformats.org/officeDocument/2006/relationships/notesMaster" Target="../notesMasters/notesMaster1.xml"/></Relationships>
</file>

<file path=ppt/notesSlides/_rels/notesSlide3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6.xml"/><Relationship Id="rId1" Type="http://schemas.openxmlformats.org/officeDocument/2006/relationships/notesMaster" Target="../notesMasters/notesMaster1.xml"/></Relationships>
</file>

<file path=ppt/notesSlides/_rels/notesSlide3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7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4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8.xml"/><Relationship Id="rId1" Type="http://schemas.openxmlformats.org/officeDocument/2006/relationships/notesMaster" Target="../notesMasters/notesMaster1.xml"/></Relationships>
</file>

<file path=ppt/notesSlides/_rels/notesSlide4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9.xml"/><Relationship Id="rId1" Type="http://schemas.openxmlformats.org/officeDocument/2006/relationships/notesMaster" Target="../notesMasters/notesMaster1.xml"/></Relationships>
</file>

<file path=ppt/notesSlides/_rels/notesSlide4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0.xml"/><Relationship Id="rId1" Type="http://schemas.openxmlformats.org/officeDocument/2006/relationships/notesMaster" Target="../notesMasters/notesMaster1.xml"/></Relationships>
</file>

<file path=ppt/notesSlides/_rels/notesSlide4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1.xml"/><Relationship Id="rId1" Type="http://schemas.openxmlformats.org/officeDocument/2006/relationships/notesMaster" Target="../notesMasters/notesMaster1.xml"/></Relationships>
</file>

<file path=ppt/notesSlides/_rels/notesSlide4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2.xml"/><Relationship Id="rId1" Type="http://schemas.openxmlformats.org/officeDocument/2006/relationships/notesMaster" Target="../notesMasters/notesMaster1.xml"/></Relationships>
</file>

<file path=ppt/notesSlides/_rels/notesSlide4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3.xml"/><Relationship Id="rId1" Type="http://schemas.openxmlformats.org/officeDocument/2006/relationships/notesMaster" Target="../notesMasters/notesMaster1.xml"/></Relationships>
</file>

<file path=ppt/notesSlides/_rels/notesSlide4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4.xml"/><Relationship Id="rId1" Type="http://schemas.openxmlformats.org/officeDocument/2006/relationships/notesMaster" Target="../notesMasters/notesMaster1.xml"/></Relationships>
</file>

<file path=ppt/notesSlides/_rels/notesSlide4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2.xml"/><Relationship Id="rId1" Type="http://schemas.openxmlformats.org/officeDocument/2006/relationships/notesMaster" Target="../notesMasters/notesMaster1.xml"/></Relationships>
</file>

<file path=ppt/notesSlides/_rels/notesSlide4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3.xml"/><Relationship Id="rId1" Type="http://schemas.openxmlformats.org/officeDocument/2006/relationships/notesMaster" Target="../notesMasters/notesMaster1.xml"/></Relationships>
</file>

<file path=ppt/notesSlides/_rels/notesSlide4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0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1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2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3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4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41627436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Declarative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 in </a:t>
            </a:r>
            <a:r>
              <a:rPr lang="it-IT" dirty="0" err="1" smtClean="0"/>
              <a:t>defining</a:t>
            </a:r>
            <a:r>
              <a:rPr lang="it-IT" dirty="0" smtClean="0"/>
              <a:t> the binding the database</a:t>
            </a:r>
          </a:p>
          <a:p>
            <a:r>
              <a:rPr lang="it-IT" dirty="0" smtClean="0"/>
              <a:t>With </a:t>
            </a:r>
            <a:r>
              <a:rPr lang="it-IT" dirty="0" err="1" smtClean="0"/>
              <a:t>specilized</a:t>
            </a:r>
            <a:r>
              <a:rPr lang="it-IT" dirty="0" smtClean="0"/>
              <a:t> </a:t>
            </a:r>
            <a:r>
              <a:rPr lang="it-IT" dirty="0" err="1" smtClean="0"/>
              <a:t>properties</a:t>
            </a:r>
            <a:r>
              <a:rPr lang="it-IT" dirty="0" smtClean="0"/>
              <a:t> file for H2 and </a:t>
            </a:r>
            <a:r>
              <a:rPr lang="it-IT" dirty="0" err="1" smtClean="0"/>
              <a:t>MySql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Two</a:t>
            </a:r>
            <a:r>
              <a:rPr lang="it-IT" dirty="0" smtClean="0"/>
              <a:t> data source URL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The </a:t>
            </a:r>
            <a:r>
              <a:rPr lang="it-IT" dirty="0" err="1" smtClean="0"/>
              <a:t>user</a:t>
            </a:r>
            <a:r>
              <a:rPr lang="it-IT" dirty="0" smtClean="0"/>
              <a:t> </a:t>
            </a:r>
            <a:r>
              <a:rPr lang="it-IT" dirty="0" err="1" smtClean="0"/>
              <a:t>granted</a:t>
            </a:r>
            <a:r>
              <a:rPr lang="it-IT" dirty="0" smtClean="0"/>
              <a:t> to </a:t>
            </a:r>
            <a:r>
              <a:rPr lang="it-IT" dirty="0" err="1" smtClean="0"/>
              <a:t>read</a:t>
            </a:r>
            <a:r>
              <a:rPr lang="it-IT" dirty="0" smtClean="0"/>
              <a:t>/</a:t>
            </a:r>
            <a:r>
              <a:rPr lang="it-IT" dirty="0" err="1" smtClean="0"/>
              <a:t>write</a:t>
            </a:r>
            <a:r>
              <a:rPr lang="it-IT" dirty="0" smtClean="0"/>
              <a:t> </a:t>
            </a:r>
          </a:p>
          <a:p>
            <a:r>
              <a:rPr lang="it-IT" dirty="0" err="1" smtClean="0"/>
              <a:t>Adopting</a:t>
            </a:r>
            <a:r>
              <a:rPr lang="it-IT" dirty="0" smtClean="0"/>
              <a:t> the «schema per service» pattern inside database per service </a:t>
            </a:r>
            <a:r>
              <a:rPr lang="it-IT" dirty="0" err="1" smtClean="0"/>
              <a:t>modality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1476199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a </a:t>
            </a:r>
            <a:r>
              <a:rPr lang="it-IT" dirty="0" err="1" smtClean="0"/>
              <a:t>fragment</a:t>
            </a:r>
            <a:r>
              <a:rPr lang="it-IT" baseline="0" dirty="0" smtClean="0"/>
              <a:t> of the output start up log of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Application</a:t>
            </a:r>
          </a:p>
          <a:p>
            <a:r>
              <a:rPr lang="it-IT" baseline="0" dirty="0" smtClean="0"/>
              <a:t>The first </a:t>
            </a:r>
            <a:r>
              <a:rPr lang="it-IT" baseline="0" dirty="0" err="1" smtClean="0"/>
              <a:t>evidences</a:t>
            </a:r>
            <a:r>
              <a:rPr lang="it-IT" baseline="0" dirty="0" smtClean="0"/>
              <a:t> are </a:t>
            </a:r>
            <a:r>
              <a:rPr lang="it-IT" baseline="0" dirty="0" err="1" smtClean="0"/>
              <a:t>about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Flyway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migration</a:t>
            </a:r>
            <a:r>
              <a:rPr lang="it-IT" baseline="0" dirty="0" smtClean="0"/>
              <a:t> to the database schema</a:t>
            </a:r>
          </a:p>
          <a:p>
            <a:r>
              <a:rPr lang="it-IT" baseline="0" dirty="0" err="1" smtClean="0"/>
              <a:t>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seven</a:t>
            </a:r>
            <a:r>
              <a:rPr lang="it-IT" baseline="0" dirty="0" smtClean="0"/>
              <a:t> sql file </a:t>
            </a:r>
            <a:r>
              <a:rPr lang="it-IT" baseline="0" dirty="0" err="1" smtClean="0"/>
              <a:t>needed</a:t>
            </a:r>
            <a:r>
              <a:rPr lang="it-IT" baseline="0" dirty="0" smtClean="0"/>
              <a:t> to set up the database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3775241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dirty="0" err="1" smtClean="0"/>
              <a:t>fragment</a:t>
            </a:r>
            <a:r>
              <a:rPr lang="it-IT" baseline="0" dirty="0" smtClean="0"/>
              <a:t> reports the REST </a:t>
            </a:r>
            <a:r>
              <a:rPr lang="it-IT" baseline="0" dirty="0" err="1" smtClean="0"/>
              <a:t>methods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mapping</a:t>
            </a:r>
            <a:r>
              <a:rPr lang="it-IT" baseline="0" dirty="0" smtClean="0"/>
              <a:t> for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467235545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In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baseline="0" dirty="0" smtClean="0"/>
              <a:t>last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can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: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Some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enviroment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endpoint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Spring </a:t>
            </a:r>
            <a:r>
              <a:rPr lang="it-IT" baseline="0" dirty="0" err="1" smtClean="0"/>
              <a:t>Boot</a:t>
            </a:r>
            <a:endParaRPr lang="it-IT" baseline="0" dirty="0" smtClean="0"/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web container start up 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datasource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resolution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according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 </a:t>
            </a:r>
            <a:r>
              <a:rPr lang="it-IT" baseline="0" dirty="0" err="1" smtClean="0"/>
              <a:t>choosen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at</a:t>
            </a:r>
            <a:r>
              <a:rPr lang="it-IT" baseline="0" dirty="0" smtClean="0"/>
              <a:t> start up</a:t>
            </a:r>
          </a:p>
          <a:p>
            <a:pPr marL="228600" indent="-228600">
              <a:buAutoNum type="arabicParenR"/>
            </a:pPr>
            <a:r>
              <a:rPr lang="it-IT" baseline="0" dirty="0" smtClean="0"/>
              <a:t>The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spring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started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correctly</a:t>
            </a:r>
            <a:r>
              <a:rPr lang="it-IT" baseline="0" dirty="0" smtClean="0"/>
              <a:t>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70116156"/>
      </p:ext>
    </p:extLst>
  </p:cSld>
  <p:clrMapOvr>
    <a:masterClrMapping/>
  </p:clrMapOvr>
</p:notes>
</file>

<file path=ppt/notesSlides/notesSlide1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Once </a:t>
            </a:r>
            <a:r>
              <a:rPr lang="it-IT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developer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finished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unit</a:t>
            </a:r>
            <a:r>
              <a:rPr lang="it-IT" baseline="0" dirty="0" smtClean="0"/>
              <a:t> test task the team leader (</a:t>
            </a:r>
            <a:r>
              <a:rPr lang="it-IT" baseline="0" dirty="0" err="1" smtClean="0"/>
              <a:t>commit</a:t>
            </a:r>
            <a:r>
              <a:rPr lang="it-IT" baseline="0" dirty="0" smtClean="0"/>
              <a:t> master) </a:t>
            </a:r>
            <a:r>
              <a:rPr lang="it-IT" baseline="0" dirty="0" err="1" smtClean="0"/>
              <a:t>then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integrate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code in an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branch, from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generated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artifacts</a:t>
            </a:r>
            <a:r>
              <a:rPr lang="it-IT" baseline="0" dirty="0" smtClean="0"/>
              <a:t> on </a:t>
            </a:r>
            <a:r>
              <a:rPr lang="it-IT" baseline="0" dirty="0" err="1" smtClean="0"/>
              <a:t>witch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err="1" smtClean="0"/>
              <a:t>Being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digital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platform</a:t>
            </a:r>
            <a:r>
              <a:rPr lang="it-IT" baseline="0" dirty="0" smtClean="0"/>
              <a:t> a microservices’ </a:t>
            </a:r>
            <a:r>
              <a:rPr lang="it-IT" baseline="0" dirty="0" err="1" smtClean="0"/>
              <a:t>based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architecture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integration</a:t>
            </a:r>
            <a:r>
              <a:rPr lang="it-IT" baseline="0" dirty="0" smtClean="0"/>
              <a:t> test of a component </a:t>
            </a:r>
            <a:r>
              <a:rPr lang="it-IT" baseline="0" dirty="0" err="1" smtClean="0"/>
              <a:t>shold</a:t>
            </a:r>
            <a:r>
              <a:rPr lang="it-IT" baseline="0" dirty="0" smtClean="0"/>
              <a:t> be </a:t>
            </a:r>
            <a:r>
              <a:rPr lang="it-IT" baseline="0" dirty="0" err="1" smtClean="0"/>
              <a:t>conducted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against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remainig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components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system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with </a:t>
            </a:r>
            <a:r>
              <a:rPr lang="it-IT" baseline="0" dirty="0" err="1" smtClean="0"/>
              <a:t>many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related</a:t>
            </a:r>
            <a:r>
              <a:rPr lang="it-IT" baseline="0" dirty="0" smtClean="0"/>
              <a:t> a service </a:t>
            </a:r>
            <a:r>
              <a:rPr lang="it-IT" baseline="0" dirty="0" err="1" smtClean="0"/>
              <a:t>versioned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catalog</a:t>
            </a:r>
            <a:r>
              <a:rPr lang="it-IT" baseline="0" dirty="0" smtClean="0"/>
              <a:t> and a </a:t>
            </a:r>
            <a:r>
              <a:rPr lang="it-IT" baseline="0" dirty="0" err="1" smtClean="0"/>
              <a:t>simple</a:t>
            </a:r>
            <a:r>
              <a:rPr lang="it-IT" baseline="0" dirty="0" smtClean="0"/>
              <a:t> way to run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containerize</a:t>
            </a:r>
            <a:r>
              <a:rPr lang="it-IT" baseline="0" dirty="0" smtClean="0"/>
              <a:t> way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improvement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efficience</a:t>
            </a:r>
            <a:r>
              <a:rPr lang="it-IT" baseline="0" dirty="0" smtClean="0"/>
              <a:t>  </a:t>
            </a:r>
          </a:p>
          <a:p>
            <a:r>
              <a:rPr lang="it-IT" baseline="0" dirty="0" smtClean="0"/>
              <a:t> </a:t>
            </a:r>
          </a:p>
          <a:p>
            <a:r>
              <a:rPr lang="it-IT" baseline="0" dirty="0" smtClean="0"/>
              <a:t>In </a:t>
            </a:r>
            <a:r>
              <a:rPr lang="it-IT" baseline="0" dirty="0" err="1" smtClean="0"/>
              <a:t>such</a:t>
            </a:r>
            <a:r>
              <a:rPr lang="it-IT" baseline="0" dirty="0" smtClean="0"/>
              <a:t> a scenario </a:t>
            </a:r>
            <a:r>
              <a:rPr lang="it-IT" baseline="0" dirty="0" err="1" smtClean="0"/>
              <a:t>execute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all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docker</a:t>
            </a:r>
            <a:r>
              <a:rPr lang="it-IT" baseline="0" dirty="0" smtClean="0"/>
              <a:t> containers </a:t>
            </a:r>
            <a:r>
              <a:rPr lang="it-IT" baseline="0" dirty="0" err="1" smtClean="0"/>
              <a:t>could</a:t>
            </a:r>
            <a:r>
              <a:rPr lang="it-IT" baseline="0" dirty="0" smtClean="0"/>
              <a:t> be an </a:t>
            </a:r>
            <a:r>
              <a:rPr lang="it-IT" baseline="0" dirty="0" err="1" smtClean="0"/>
              <a:t>efficient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approach</a:t>
            </a:r>
            <a:r>
              <a:rPr lang="it-IT" baseline="0" dirty="0" smtClean="0"/>
              <a:t>.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order to reduce the effort of setting up a complex system, made by a lot of microservices, we could leverage their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autoconsistent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design</a:t>
            </a:r>
            <a:r>
              <a:rPr lang="en-US" sz="1200" b="0" i="0" kern="1200" baseline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strike="noStrike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to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introduce a 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contenerizing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tequinique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provide by </a:t>
            </a:r>
            <a:r>
              <a:rPr lang="en-US" sz="12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endParaRPr lang="en-US" sz="1200" b="0" i="0" strike="noStrike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by witch the run each service and obtain a registry of all services available for the platform.</a:t>
            </a: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/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Integraton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test the way to ship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executabke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application artifacts by means of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docjer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images</a:t>
            </a:r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endParaRPr lang="it-IT" baseline="0" dirty="0" smtClean="0"/>
          </a:p>
          <a:p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dirty="0" smtClean="0"/>
              <a:t>Spring Boot packages the application as a self-contained executable JAR</a:t>
            </a:r>
          </a:p>
          <a:p>
            <a:endParaRPr lang="en-US" sz="1200" dirty="0" smtClean="0"/>
          </a:p>
          <a:p>
            <a:r>
              <a:rPr lang="en-US" sz="1200" dirty="0" smtClean="0"/>
              <a:t>So to run this microservice inside a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container it need to build an image containing that JAR file and Java</a:t>
            </a:r>
          </a:p>
          <a:p>
            <a:endParaRPr lang="en-US" sz="1200" dirty="0" smtClean="0"/>
          </a:p>
          <a:p>
            <a:r>
              <a:rPr lang="en-US" sz="1200" dirty="0" smtClean="0"/>
              <a:t>The integration test then will be done using the </a:t>
            </a:r>
            <a:r>
              <a:rPr lang="en-US" sz="1200" dirty="0" err="1" smtClean="0"/>
              <a:t>docker</a:t>
            </a:r>
            <a:r>
              <a:rPr lang="en-US" sz="1200" dirty="0" smtClean="0"/>
              <a:t> images of the microservices that establish the digital platform 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integration</a:t>
            </a:r>
            <a:r>
              <a:rPr lang="it-IT" sz="2400" baseline="0" dirty="0" smtClean="0">
                <a:solidFill>
                  <a:srgbClr val="0070C0"/>
                </a:solidFill>
              </a:rPr>
              <a:t> of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inside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is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realized</a:t>
            </a:r>
            <a:r>
              <a:rPr lang="it-IT" sz="2400" baseline="0" dirty="0" smtClean="0">
                <a:solidFill>
                  <a:srgbClr val="0070C0"/>
                </a:solidFill>
              </a:rPr>
              <a:t> by the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Docker</a:t>
            </a:r>
            <a:r>
              <a:rPr lang="it-IT" sz="2400" baseline="0" dirty="0" smtClean="0">
                <a:solidFill>
                  <a:srgbClr val="0070C0"/>
                </a:solidFill>
              </a:rPr>
              <a:t> </a:t>
            </a:r>
            <a:r>
              <a:rPr lang="it-IT" sz="2400" baseline="0" dirty="0" err="1" smtClean="0">
                <a:solidFill>
                  <a:srgbClr val="0070C0"/>
                </a:solidFill>
              </a:rPr>
              <a:t>Maven</a:t>
            </a:r>
            <a:r>
              <a:rPr lang="it-IT" sz="2400" baseline="0" dirty="0" smtClean="0">
                <a:solidFill>
                  <a:srgbClr val="0070C0"/>
                </a:solidFill>
              </a:rPr>
              <a:t> Plug-in</a:t>
            </a:r>
          </a:p>
          <a:p>
            <a:endParaRPr lang="it-IT" sz="2400" baseline="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The </a:t>
            </a:r>
            <a:r>
              <a:rPr lang="it-IT" sz="2400" dirty="0" err="1" smtClean="0">
                <a:solidFill>
                  <a:srgbClr val="0070C0"/>
                </a:solidFill>
              </a:rPr>
              <a:t>dockerfile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defines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endParaRPr lang="en-US" sz="2400" dirty="0" smtClean="0">
              <a:solidFill>
                <a:srgbClr val="0070C0"/>
              </a:solidFill>
            </a:endParaRP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the base image </a:t>
            </a:r>
          </a:p>
          <a:p>
            <a:pPr lvl="1"/>
            <a:r>
              <a:rPr lang="en-US" sz="2400" dirty="0" smtClean="0">
                <a:solidFill>
                  <a:srgbClr val="0070C0"/>
                </a:solidFill>
              </a:rPr>
              <a:t>and the entering shell commands in pretty much the same way  when configuring a regular OS. </a:t>
            </a:r>
            <a:endParaRPr lang="it-IT" sz="2400" dirty="0" smtClean="0">
              <a:solidFill>
                <a:srgbClr val="0070C0"/>
              </a:solidFill>
            </a:endParaRPr>
          </a:p>
          <a:p>
            <a:endParaRPr lang="it-IT" sz="2400" dirty="0" smtClean="0">
              <a:solidFill>
                <a:srgbClr val="0070C0"/>
              </a:solidFill>
            </a:endParaRPr>
          </a:p>
          <a:p>
            <a:r>
              <a:rPr lang="it-IT" sz="2400" dirty="0" smtClean="0">
                <a:solidFill>
                  <a:srgbClr val="0070C0"/>
                </a:solidFill>
              </a:rPr>
              <a:t>MAVEN FRAGMENT with </a:t>
            </a:r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maven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plug</a:t>
            </a:r>
            <a:r>
              <a:rPr lang="it-IT" sz="2400" dirty="0" smtClean="0">
                <a:solidFill>
                  <a:srgbClr val="0070C0"/>
                </a:solidFill>
              </a:rPr>
              <a:t> in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Imagename</a:t>
            </a:r>
            <a:endParaRPr lang="it-IT" sz="2400" dirty="0" smtClean="0">
              <a:solidFill>
                <a:srgbClr val="0070C0"/>
              </a:solidFill>
            </a:endParaRP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Docker</a:t>
            </a:r>
            <a:r>
              <a:rPr lang="it-IT" sz="2400" dirty="0" smtClean="0">
                <a:solidFill>
                  <a:srgbClr val="0070C0"/>
                </a:solidFill>
              </a:rPr>
              <a:t> directory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Built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  <a:r>
              <a:rPr lang="it-IT" sz="2400" dirty="0" err="1" smtClean="0">
                <a:solidFill>
                  <a:srgbClr val="0070C0"/>
                </a:solidFill>
              </a:rPr>
              <a:t>artifact</a:t>
            </a:r>
            <a:r>
              <a:rPr lang="it-IT" sz="2400" dirty="0" smtClean="0">
                <a:solidFill>
                  <a:srgbClr val="0070C0"/>
                </a:solidFill>
              </a:rPr>
              <a:t> </a:t>
            </a:r>
          </a:p>
          <a:p>
            <a:pPr lvl="1"/>
            <a:r>
              <a:rPr lang="it-IT" sz="2400" dirty="0" err="1" smtClean="0">
                <a:solidFill>
                  <a:srgbClr val="0070C0"/>
                </a:solidFill>
              </a:rPr>
              <a:t>Capable</a:t>
            </a:r>
            <a:r>
              <a:rPr lang="it-IT" sz="2400" dirty="0" smtClean="0">
                <a:solidFill>
                  <a:srgbClr val="0070C0"/>
                </a:solidFill>
              </a:rPr>
              <a:t> to be </a:t>
            </a:r>
            <a:r>
              <a:rPr lang="it-IT" sz="2400" dirty="0" err="1" smtClean="0">
                <a:solidFill>
                  <a:srgbClr val="0070C0"/>
                </a:solidFill>
              </a:rPr>
              <a:t>integrated</a:t>
            </a:r>
            <a:r>
              <a:rPr lang="it-IT" sz="2400" dirty="0" smtClean="0">
                <a:solidFill>
                  <a:srgbClr val="0070C0"/>
                </a:solidFill>
              </a:rPr>
              <a:t> inside a Jenkins flow</a:t>
            </a:r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1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Maven</a:t>
            </a:r>
            <a:r>
              <a:rPr lang="it-IT" dirty="0" smtClean="0"/>
              <a:t> goal for </a:t>
            </a:r>
            <a:r>
              <a:rPr lang="it-IT" dirty="0" err="1" smtClean="0"/>
              <a:t>docker</a:t>
            </a:r>
            <a:endParaRPr lang="it-IT" dirty="0" smtClean="0"/>
          </a:p>
          <a:p>
            <a:r>
              <a:rPr lang="it-IT" dirty="0" smtClean="0"/>
              <a:t>Log </a:t>
            </a:r>
            <a:r>
              <a:rPr lang="it-IT" dirty="0" err="1" smtClean="0"/>
              <a:t>evidence</a:t>
            </a:r>
            <a:r>
              <a:rPr lang="it-IT" dirty="0" smtClean="0"/>
              <a:t> of image building</a:t>
            </a:r>
          </a:p>
          <a:p>
            <a:r>
              <a:rPr lang="it-IT" dirty="0" err="1" smtClean="0"/>
              <a:t>Give</a:t>
            </a:r>
            <a:r>
              <a:rPr lang="it-IT" dirty="0" smtClean="0"/>
              <a:t> the </a:t>
            </a:r>
            <a:r>
              <a:rPr lang="it-IT" dirty="0" err="1" smtClean="0"/>
              <a:t>evidence</a:t>
            </a:r>
            <a:r>
              <a:rPr lang="it-IT" dirty="0" smtClean="0"/>
              <a:t> of the «</a:t>
            </a:r>
            <a:r>
              <a:rPr lang="it-IT" dirty="0" err="1" smtClean="0"/>
              <a:t>layering</a:t>
            </a:r>
            <a:r>
              <a:rPr lang="it-IT" dirty="0" smtClean="0"/>
              <a:t>» </a:t>
            </a:r>
            <a:r>
              <a:rPr lang="it-IT" dirty="0" err="1" smtClean="0"/>
              <a:t>corrisponding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command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48965229"/>
      </p:ext>
    </p:extLst>
  </p:cSld>
  <p:clrMapOvr>
    <a:masterClrMapping/>
  </p:clrMapOvr>
</p:notes>
</file>

<file path=ppt/notesSlides/notesSlide2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2400" dirty="0" smtClean="0"/>
              <a:t>List of </a:t>
            </a:r>
            <a:r>
              <a:rPr lang="it-IT" sz="2400" dirty="0" err="1" smtClean="0"/>
              <a:t>available</a:t>
            </a:r>
            <a:r>
              <a:rPr lang="it-IT" sz="2400" dirty="0" smtClean="0"/>
              <a:t> images</a:t>
            </a:r>
          </a:p>
          <a:p>
            <a:pPr lvl="1"/>
            <a:r>
              <a:rPr lang="it-IT" sz="2400" dirty="0" err="1" smtClean="0"/>
              <a:t>Two</a:t>
            </a:r>
            <a:r>
              <a:rPr lang="it-IT" sz="2400" dirty="0" smtClean="0"/>
              <a:t> base image</a:t>
            </a:r>
          </a:p>
          <a:p>
            <a:pPr lvl="2"/>
            <a:r>
              <a:rPr lang="it-IT" sz="2400" dirty="0" smtClean="0"/>
              <a:t>Java</a:t>
            </a:r>
          </a:p>
          <a:p>
            <a:pPr lvl="2"/>
            <a:r>
              <a:rPr lang="it-IT" sz="2400" dirty="0" err="1" smtClean="0"/>
              <a:t>Mysql</a:t>
            </a:r>
            <a:endParaRPr lang="it-IT" sz="2400" dirty="0" smtClean="0"/>
          </a:p>
          <a:p>
            <a:pPr lvl="1"/>
            <a:r>
              <a:rPr lang="it-IT" sz="2400" dirty="0" smtClean="0"/>
              <a:t>New image with the microservice</a:t>
            </a:r>
          </a:p>
          <a:p>
            <a:r>
              <a:rPr lang="it-IT" sz="2400" dirty="0" smtClean="0"/>
              <a:t>Container </a:t>
            </a:r>
            <a:r>
              <a:rPr lang="it-IT" sz="2400" dirty="0" err="1" smtClean="0"/>
              <a:t>name</a:t>
            </a:r>
            <a:endParaRPr lang="it-IT" sz="2400" dirty="0" smtClean="0"/>
          </a:p>
          <a:p>
            <a:r>
              <a:rPr lang="it-IT" sz="2400" dirty="0" smtClean="0"/>
              <a:t>-d </a:t>
            </a:r>
            <a:r>
              <a:rPr lang="it-IT" sz="2400" dirty="0" err="1" smtClean="0"/>
              <a:t>as</a:t>
            </a:r>
            <a:r>
              <a:rPr lang="it-IT" sz="2400" dirty="0" smtClean="0"/>
              <a:t> a </a:t>
            </a:r>
            <a:r>
              <a:rPr lang="it-IT" sz="2400" dirty="0" err="1" smtClean="0"/>
              <a:t>demon</a:t>
            </a:r>
            <a:endParaRPr lang="it-IT" sz="2400" dirty="0" smtClean="0"/>
          </a:p>
          <a:p>
            <a:r>
              <a:rPr lang="it-IT" sz="2400" dirty="0" smtClean="0"/>
              <a:t>-p </a:t>
            </a:r>
            <a:r>
              <a:rPr lang="en-US" sz="2400" dirty="0" smtClean="0"/>
              <a:t>port mapping that associates a host port with a container port.</a:t>
            </a:r>
            <a:endParaRPr lang="it-IT" sz="2400" dirty="0" smtClean="0"/>
          </a:p>
          <a:p>
            <a:r>
              <a:rPr lang="it-IT" sz="2400" dirty="0" smtClean="0"/>
              <a:t>-t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85685402"/>
      </p:ext>
    </p:extLst>
  </p:cSld>
  <p:clrMapOvr>
    <a:masterClrMapping/>
  </p:clrMapOvr>
</p:notes>
</file>

<file path=ppt/notesSlides/notesSlide2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88007818"/>
      </p:ext>
    </p:extLst>
  </p:cSld>
  <p:clrMapOvr>
    <a:masterClrMapping/>
  </p:clrMapOvr>
</p:notes>
</file>

<file path=ppt/notesSlides/notesSlide2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This is the representation of QUALITY ASSURANCE process in the form of a SEQUENCE DIAGRAM 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 </a:t>
            </a:r>
            <a:r>
              <a:rPr lang="en-US" sz="2400" b="0" i="0" kern="120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continues the Integration Phase.</a:t>
            </a:r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endParaRPr lang="en-US" sz="24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For this environment I thought to confirm the </a:t>
            </a:r>
            <a:r>
              <a:rPr lang="en-US" sz="24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driven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scenario used in integration.</a:t>
            </a:r>
          </a:p>
          <a:p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this case the geographical location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of the Quality Assurance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team, far from development team,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expressed the need to introduce PAAS ALM services: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Docker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HUB, Jenkins at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Openshift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and </a:t>
            </a:r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GitHUB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</a:p>
          <a:p>
            <a:r>
              <a:rPr lang="en-US" sz="2400" b="0" i="0" kern="1200" baseline="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Purpouse</a:t>
            </a:r>
            <a:r>
              <a:rPr lang="en-US" sz="24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of provide a remote artifact catalog and </a:t>
            </a:r>
            <a:r>
              <a:rPr lang="en-US" sz="24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 simple way to run the full digital platform.</a:t>
            </a:r>
          </a:p>
          <a:p>
            <a:endParaRPr lang="en-US" sz="2400" b="1" dirty="0" smtClean="0"/>
          </a:p>
          <a:p>
            <a:endParaRPr lang="en-US" sz="2400" b="1" dirty="0" smtClean="0"/>
          </a:p>
          <a:p>
            <a:r>
              <a:rPr lang="en-US" sz="2400" b="1" dirty="0" err="1" smtClean="0"/>
              <a:t>Docker</a:t>
            </a:r>
            <a:r>
              <a:rPr lang="en-US" sz="2400" b="1" dirty="0" smtClean="0"/>
              <a:t> Hub </a:t>
            </a:r>
            <a:r>
              <a:rPr lang="en-US" sz="2400" dirty="0" smtClean="0"/>
              <a:t>is the cloud-based registry service of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images providing:</a:t>
            </a:r>
          </a:p>
          <a:p>
            <a:pPr lvl="1"/>
            <a:r>
              <a:rPr lang="en-US" sz="2400" dirty="0" smtClean="0"/>
              <a:t>Official and private image repositories: finding, managing, pushing and pulling images from </a:t>
            </a:r>
            <a:r>
              <a:rPr lang="en-US" sz="2400" dirty="0" err="1" smtClean="0"/>
              <a:t>Docker</a:t>
            </a:r>
            <a:r>
              <a:rPr lang="en-US" sz="2400" dirty="0" smtClean="0"/>
              <a:t> command line</a:t>
            </a:r>
          </a:p>
          <a:p>
            <a:pPr lvl="1"/>
            <a:r>
              <a:rPr lang="en-US" sz="2400" dirty="0" smtClean="0"/>
              <a:t>Automated builds: creating new images, manually trigged or when changes are detected in the source code repository.</a:t>
            </a:r>
          </a:p>
          <a:p>
            <a:pPr lvl="1"/>
            <a:r>
              <a:rPr lang="en-US" sz="2400" dirty="0" err="1" smtClean="0"/>
              <a:t>Webhooks</a:t>
            </a:r>
            <a:r>
              <a:rPr lang="en-US" sz="2400" dirty="0" smtClean="0"/>
              <a:t> features: triggering actions after a successful push to a repository.</a:t>
            </a:r>
          </a:p>
          <a:p>
            <a:pPr lvl="1"/>
            <a:r>
              <a:rPr lang="en-US" sz="2400" dirty="0" smtClean="0"/>
              <a:t>Team collaboration and workflow automation. </a:t>
            </a:r>
          </a:p>
          <a:p>
            <a:r>
              <a:rPr lang="en-US" sz="2400" b="1" dirty="0" err="1" smtClean="0"/>
              <a:t>OpenShift</a:t>
            </a:r>
            <a:r>
              <a:rPr lang="en-US" sz="2400" dirty="0" smtClean="0"/>
              <a:t> is Red Hat's Platform-as-a-Service cloud environment.</a:t>
            </a:r>
            <a:r>
              <a:rPr lang="en-US" sz="2400" baseline="0" dirty="0" smtClean="0"/>
              <a:t> In this environment a</a:t>
            </a:r>
            <a:r>
              <a:rPr lang="en-US" sz="2400" dirty="0" smtClean="0"/>
              <a:t> Jenkins gear, among those available in this environment, will realize the features of Continuous Integration</a:t>
            </a:r>
            <a:r>
              <a:rPr lang="en-US" sz="2400" baseline="0" dirty="0" smtClean="0"/>
              <a:t> for this project</a:t>
            </a:r>
            <a:endParaRPr lang="en-US" sz="2400" dirty="0" smtClean="0"/>
          </a:p>
          <a:p>
            <a:pPr marL="0" indent="0">
              <a:buNone/>
            </a:pPr>
            <a:endParaRPr lang="en-US" sz="2400" dirty="0" smtClean="0"/>
          </a:p>
          <a:p>
            <a:pPr marL="0" indent="0">
              <a:buNone/>
            </a:pPr>
            <a:r>
              <a:rPr lang="en-US" sz="2400" strike="sngStrike" dirty="0" smtClean="0"/>
              <a:t>Jenkins is a full featured continuous integration (CI) server integrated with </a:t>
            </a:r>
            <a:r>
              <a:rPr lang="en-US" sz="2400" strike="sngStrike" dirty="0" err="1" smtClean="0"/>
              <a:t>github</a:t>
            </a:r>
            <a:r>
              <a:rPr lang="en-US" sz="2400" strike="sngStrike" dirty="0" smtClean="0"/>
              <a:t> repository</a:t>
            </a:r>
          </a:p>
          <a:p>
            <a:endParaRPr lang="it-IT" sz="1000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354310506"/>
      </p:ext>
    </p:extLst>
  </p:cSld>
  <p:clrMapOvr>
    <a:masterClrMapping/>
  </p:clrMapOvr>
</p:notes>
</file>

<file path=ppt/notesSlides/notesSlide2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Dockerfiletemplate</a:t>
            </a:r>
            <a:r>
              <a:rPr lang="it-IT" dirty="0" smtClean="0"/>
              <a:t> from </a:t>
            </a:r>
            <a:r>
              <a:rPr lang="it-IT" dirty="0" err="1" smtClean="0"/>
              <a:t>witch</a:t>
            </a:r>
            <a:endParaRPr lang="it-IT" dirty="0" smtClean="0"/>
          </a:p>
          <a:p>
            <a:r>
              <a:rPr lang="it-IT" dirty="0" err="1" smtClean="0"/>
              <a:t>During</a:t>
            </a:r>
            <a:r>
              <a:rPr lang="it-IT" dirty="0" smtClean="0"/>
              <a:t> image </a:t>
            </a:r>
            <a:r>
              <a:rPr lang="it-IT" dirty="0" err="1" smtClean="0"/>
              <a:t>creation</a:t>
            </a:r>
            <a:r>
              <a:rPr lang="it-IT" dirty="0" smtClean="0"/>
              <a:t> with a </a:t>
            </a:r>
            <a:r>
              <a:rPr lang="it-IT" dirty="0" err="1" smtClean="0"/>
              <a:t>git</a:t>
            </a:r>
            <a:r>
              <a:rPr lang="it-IT" dirty="0" smtClean="0"/>
              <a:t> clone </a:t>
            </a:r>
            <a:r>
              <a:rPr lang="it-IT" dirty="0" err="1" smtClean="0"/>
              <a:t>comand</a:t>
            </a:r>
            <a:r>
              <a:rPr lang="it-IT" dirty="0" smtClean="0"/>
              <a:t> the image </a:t>
            </a:r>
            <a:r>
              <a:rPr lang="it-IT" dirty="0" err="1" smtClean="0"/>
              <a:t>will</a:t>
            </a:r>
            <a:r>
              <a:rPr lang="it-IT" dirty="0" smtClean="0"/>
              <a:t> clone the repository with the </a:t>
            </a:r>
            <a:r>
              <a:rPr lang="it-IT" dirty="0" err="1" smtClean="0"/>
              <a:t>artifact</a:t>
            </a:r>
            <a:r>
              <a:rPr lang="it-IT" dirty="0" smtClean="0"/>
              <a:t> </a:t>
            </a:r>
            <a:r>
              <a:rPr lang="it-IT" dirty="0" err="1" smtClean="0"/>
              <a:t>locally</a:t>
            </a:r>
            <a:endParaRPr lang="it-IT" dirty="0" smtClean="0"/>
          </a:p>
          <a:p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39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471931500"/>
      </p:ext>
    </p:extLst>
  </p:cSld>
  <p:clrMapOvr>
    <a:masterClrMapping/>
  </p:clrMapOvr>
</p:notes>
</file>

<file path=ppt/notesSlides/notesSlide2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945034735"/>
      </p:ext>
    </p:extLst>
  </p:cSld>
  <p:clrMapOvr>
    <a:masterClrMapping/>
  </p:clrMapOvr>
</p:notes>
</file>

<file path=ppt/notesSlides/notesSlide2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 smtClean="0"/>
          </a:p>
          <a:p>
            <a:pPr lvl="1"/>
            <a:r>
              <a:rPr lang="it-IT" dirty="0" smtClean="0"/>
              <a:t>JAR</a:t>
            </a:r>
          </a:p>
          <a:p>
            <a:pPr lvl="1"/>
            <a:r>
              <a:rPr lang="it-IT" dirty="0" smtClean="0"/>
              <a:t>DOCKERFILE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33261091"/>
      </p:ext>
    </p:extLst>
  </p:cSld>
  <p:clrMapOvr>
    <a:masterClrMapping/>
  </p:clrMapOvr>
</p:notes>
</file>

<file path=ppt/notesSlides/notesSlide2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Jenkins’ build </a:t>
            </a:r>
            <a:r>
              <a:rPr lang="it-IT" dirty="0" err="1" smtClean="0"/>
              <a:t>project</a:t>
            </a:r>
            <a:r>
              <a:rPr lang="it-IT" dirty="0" smtClean="0"/>
              <a:t> on </a:t>
            </a:r>
            <a:r>
              <a:rPr lang="it-IT" dirty="0" err="1" smtClean="0"/>
              <a:t>Openshift</a:t>
            </a:r>
            <a:r>
              <a:rPr lang="it-IT" dirty="0" smtClean="0"/>
              <a:t> </a:t>
            </a:r>
            <a:r>
              <a:rPr lang="it-IT" dirty="0" err="1" smtClean="0"/>
              <a:t>Paas</a:t>
            </a:r>
            <a:endParaRPr lang="it-IT" dirty="0" smtClean="0"/>
          </a:p>
          <a:p>
            <a:pPr lvl="1"/>
            <a:r>
              <a:rPr lang="it-IT" dirty="0" smtClean="0"/>
              <a:t>GITHUB Configuration </a:t>
            </a:r>
            <a:r>
              <a:rPr lang="it-IT" dirty="0" err="1" smtClean="0"/>
              <a:t>details</a:t>
            </a:r>
            <a:r>
              <a:rPr lang="it-IT" dirty="0" smtClean="0"/>
              <a:t> </a:t>
            </a:r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manually</a:t>
            </a:r>
            <a:r>
              <a:rPr lang="it-IT" dirty="0" smtClean="0"/>
              <a:t> </a:t>
            </a:r>
            <a:r>
              <a:rPr lang="it-IT" dirty="0" err="1" smtClean="0"/>
              <a:t>trigged</a:t>
            </a:r>
            <a:endParaRPr lang="it-IT" dirty="0" smtClean="0"/>
          </a:p>
          <a:p>
            <a:pPr lvl="1"/>
            <a:r>
              <a:rPr lang="it-IT" dirty="0" smtClean="0"/>
              <a:t>Build </a:t>
            </a:r>
            <a:r>
              <a:rPr lang="it-IT" dirty="0" err="1" smtClean="0"/>
              <a:t>could</a:t>
            </a:r>
            <a:r>
              <a:rPr lang="it-IT" dirty="0" smtClean="0"/>
              <a:t> be </a:t>
            </a:r>
            <a:r>
              <a:rPr lang="it-IT" dirty="0" err="1" smtClean="0"/>
              <a:t>also</a:t>
            </a:r>
            <a:r>
              <a:rPr lang="it-IT" dirty="0" smtClean="0"/>
              <a:t> </a:t>
            </a:r>
            <a:r>
              <a:rPr lang="it-IT" dirty="0" err="1" smtClean="0"/>
              <a:t>automatic</a:t>
            </a:r>
            <a:r>
              <a:rPr lang="it-IT" dirty="0" smtClean="0"/>
              <a:t> </a:t>
            </a:r>
            <a:r>
              <a:rPr lang="it-IT" dirty="0" err="1" smtClean="0"/>
              <a:t>triggered</a:t>
            </a:r>
            <a:r>
              <a:rPr lang="it-IT" dirty="0" smtClean="0"/>
              <a:t> by an </a:t>
            </a:r>
            <a:r>
              <a:rPr lang="it-IT" dirty="0" err="1" smtClean="0"/>
              <a:t>event</a:t>
            </a:r>
            <a:r>
              <a:rPr lang="it-IT" dirty="0" smtClean="0"/>
              <a:t> on the repository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37159418"/>
      </p:ext>
    </p:extLst>
  </p:cSld>
  <p:clrMapOvr>
    <a:masterClrMapping/>
  </p:clrMapOvr>
</p:notes>
</file>

<file path=ppt/notesSlides/notesSlide2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GITHUB </a:t>
            </a:r>
            <a:r>
              <a:rPr lang="it-IT" dirty="0" err="1" smtClean="0"/>
              <a:t>maven</a:t>
            </a:r>
            <a:r>
              <a:rPr lang="it-IT" dirty="0" smtClean="0"/>
              <a:t> repository for the </a:t>
            </a:r>
            <a:r>
              <a:rPr lang="it-IT" dirty="0" err="1" smtClean="0"/>
              <a:t>microservice’s</a:t>
            </a:r>
            <a:r>
              <a:rPr lang="it-IT" dirty="0" smtClean="0"/>
              <a:t> </a:t>
            </a:r>
            <a:r>
              <a:rPr lang="it-IT" dirty="0" err="1" smtClean="0"/>
              <a:t>built</a:t>
            </a:r>
            <a:r>
              <a:rPr lang="it-IT" dirty="0" smtClean="0"/>
              <a:t> </a:t>
            </a:r>
            <a:r>
              <a:rPr lang="it-IT" dirty="0" err="1" smtClean="0"/>
              <a:t>artifacts</a:t>
            </a:r>
            <a:r>
              <a:rPr lang="it-IT" dirty="0" smtClean="0"/>
              <a:t> </a:t>
            </a:r>
          </a:p>
          <a:p>
            <a:pPr marL="0" indent="0">
              <a:buNone/>
            </a:pP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688141632"/>
      </p:ext>
    </p:extLst>
  </p:cSld>
  <p:clrMapOvr>
    <a:masterClrMapping/>
  </p:clrMapOvr>
</p:notes>
</file>

<file path=ppt/notesSlides/notesSlide2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trike="sngStrike" dirty="0" smtClean="0">
                <a:hlinkClick r:id="rId3"/>
              </a:rPr>
              <a:t>Automated Builds</a:t>
            </a:r>
            <a:r>
              <a:rPr lang="en-US" strike="sngStrike" dirty="0" smtClean="0"/>
              <a:t>, which link to a source code repository and trigger an image rebuild process on </a:t>
            </a:r>
            <a:r>
              <a:rPr lang="en-US" strike="sngStrike" dirty="0" err="1" smtClean="0"/>
              <a:t>Docker</a:t>
            </a:r>
            <a:r>
              <a:rPr lang="en-US" strike="sngStrike" dirty="0" smtClean="0"/>
              <a:t> Hub when changes are detected in the source code.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65046694"/>
      </p:ext>
    </p:extLst>
  </p:cSld>
  <p:clrMapOvr>
    <a:masterClrMapping/>
  </p:clrMapOvr>
</p:notes>
</file>

<file path=ppt/notesSlides/notesSlide2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Docker</a:t>
            </a:r>
            <a:r>
              <a:rPr lang="it-IT" dirty="0" smtClean="0"/>
              <a:t> Hub build </a:t>
            </a:r>
            <a:r>
              <a:rPr lang="it-IT" dirty="0" err="1" smtClean="0"/>
              <a:t>triggering</a:t>
            </a:r>
            <a:endParaRPr lang="it-IT" dirty="0" smtClean="0"/>
          </a:p>
          <a:p>
            <a:pPr lvl="1"/>
            <a:r>
              <a:rPr lang="it-IT" dirty="0" smtClean="0"/>
              <a:t>Status</a:t>
            </a:r>
          </a:p>
          <a:p>
            <a:pPr lvl="1"/>
            <a:r>
              <a:rPr lang="it-IT" dirty="0" smtClean="0"/>
              <a:t>Tag</a:t>
            </a:r>
          </a:p>
          <a:p>
            <a:pPr lvl="1"/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323797093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39935551"/>
      </p:ext>
    </p:extLst>
  </p:cSld>
  <p:clrMapOvr>
    <a:masterClrMapping/>
  </p:clrMapOvr>
</p:notes>
</file>

<file path=ppt/notesSlides/notesSlide3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19137035"/>
      </p:ext>
    </p:extLst>
  </p:cSld>
  <p:clrMapOvr>
    <a:masterClrMapping/>
  </p:clrMapOvr>
</p:notes>
</file>

<file path=ppt/notesSlides/notesSlide3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Once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Quality assurance or USER ACCEPTANCE TEST are f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inished successfully,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its time to provide in production the digital platform services.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Al Project Managers aim to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have a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flexible production environment where scale up and down the resources dynamically as the needs changes. This with minimal application downtime and management effort</a:t>
            </a:r>
            <a:r>
              <a:rPr lang="en-US" dirty="0" smtClean="0"/>
              <a:t/>
            </a:r>
            <a:br>
              <a:rPr lang="en-US" dirty="0" smtClean="0"/>
            </a:b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 addressed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choice to Pivotal Web Services a cloud foundry based PAAS provider.</a:t>
            </a:r>
            <a:b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</a:br>
            <a:endParaRPr lang="en-US" sz="1200" b="0" i="0" kern="1200" dirty="0" smtClean="0">
              <a:solidFill>
                <a:schemeClr val="tx1"/>
              </a:solidFill>
              <a:effectLst/>
              <a:latin typeface="+mn-lt"/>
              <a:ea typeface="+mn-ea"/>
              <a:cs typeface="+mn-cs"/>
            </a:endParaRPr>
          </a:p>
          <a:p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In my  experience the a priori sizing capacity plan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is very challenging (quite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diffcult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) and very often will be or too high or not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adeguate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for the effective transaction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volumes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and difficult to scale.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830819275"/>
      </p:ext>
    </p:extLst>
  </p:cSld>
  <p:clrMapOvr>
    <a:masterClrMapping/>
  </p:clrMapOvr>
</p:notes>
</file>

<file path=ppt/notesSlides/notesSlide3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JDBC</a:t>
            </a:r>
            <a:r>
              <a:rPr lang="it-IT" baseline="0" dirty="0" smtClean="0"/>
              <a:t> URL </a:t>
            </a:r>
          </a:p>
          <a:p>
            <a:r>
              <a:rPr lang="it-IT" baseline="0" dirty="0" smtClean="0"/>
              <a:t>Clear DB </a:t>
            </a:r>
            <a:r>
              <a:rPr lang="it-IT" baseline="0" dirty="0" err="1" smtClean="0"/>
              <a:t>plan</a:t>
            </a:r>
            <a:endParaRPr lang="it-IT" baseline="0" dirty="0" smtClean="0"/>
          </a:p>
          <a:p>
            <a:r>
              <a:rPr lang="it-IT" baseline="0" dirty="0" err="1" smtClean="0"/>
              <a:t>Backing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services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name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49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74948400"/>
      </p:ext>
    </p:extLst>
  </p:cSld>
  <p:clrMapOvr>
    <a:masterClrMapping/>
  </p:clrMapOvr>
</p:notes>
</file>

<file path=ppt/notesSlides/notesSlide3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detail</a:t>
            </a:r>
            <a:r>
              <a:rPr lang="it-IT" dirty="0" smtClean="0"/>
              <a:t> </a:t>
            </a:r>
            <a:r>
              <a:rPr lang="it-IT" dirty="0" err="1" smtClean="0"/>
              <a:t>has</a:t>
            </a:r>
            <a:r>
              <a:rPr lang="it-IT" dirty="0" smtClean="0"/>
              <a:t> </a:t>
            </a:r>
            <a:r>
              <a:rPr lang="it-IT" dirty="0" err="1" smtClean="0"/>
              <a:t>not</a:t>
            </a:r>
            <a:r>
              <a:rPr lang="it-IT" dirty="0" smtClean="0"/>
              <a:t> </a:t>
            </a:r>
            <a:r>
              <a:rPr lang="it-IT" dirty="0" err="1" smtClean="0"/>
              <a:t>been</a:t>
            </a:r>
            <a:r>
              <a:rPr lang="it-IT" dirty="0" smtClean="0"/>
              <a:t> </a:t>
            </a:r>
            <a:r>
              <a:rPr lang="it-IT" dirty="0" err="1" smtClean="0"/>
              <a:t>coded</a:t>
            </a:r>
            <a:r>
              <a:rPr lang="it-IT" dirty="0" smtClean="0"/>
              <a:t> for </a:t>
            </a:r>
            <a:r>
              <a:rPr lang="it-IT" dirty="0" err="1" smtClean="0"/>
              <a:t>this</a:t>
            </a:r>
            <a:r>
              <a:rPr lang="it-IT" dirty="0" smtClean="0"/>
              <a:t> deployment</a:t>
            </a:r>
          </a:p>
          <a:p>
            <a:r>
              <a:rPr lang="it-IT" dirty="0" smtClean="0"/>
              <a:t>Reports the </a:t>
            </a:r>
            <a:r>
              <a:rPr lang="it-IT" dirty="0" err="1" smtClean="0"/>
              <a:t>implementation</a:t>
            </a:r>
            <a:r>
              <a:rPr lang="it-IT" dirty="0" smtClean="0"/>
              <a:t> of the «</a:t>
            </a:r>
            <a:r>
              <a:rPr lang="it-IT" dirty="0" err="1" smtClean="0"/>
              <a:t>cloudfoundry</a:t>
            </a:r>
            <a:r>
              <a:rPr lang="it-IT" dirty="0" smtClean="0"/>
              <a:t>» </a:t>
            </a:r>
            <a:r>
              <a:rPr lang="it-IT" dirty="0" err="1" smtClean="0"/>
              <a:t>spring</a:t>
            </a:r>
            <a:r>
              <a:rPr lang="it-IT" dirty="0" smtClean="0"/>
              <a:t> </a:t>
            </a:r>
            <a:r>
              <a:rPr lang="it-IT" dirty="0" err="1" smtClean="0"/>
              <a:t>profile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binds</a:t>
            </a:r>
            <a:r>
              <a:rPr lang="it-IT" dirty="0" smtClean="0"/>
              <a:t> the </a:t>
            </a:r>
            <a:r>
              <a:rPr lang="it-IT" dirty="0" err="1" smtClean="0"/>
              <a:t>datasource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the </a:t>
            </a:r>
            <a:r>
              <a:rPr lang="it-IT" dirty="0" err="1" smtClean="0"/>
              <a:t>environment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variable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defined</a:t>
            </a:r>
            <a:r>
              <a:rPr lang="it-IT" baseline="0" dirty="0" smtClean="0"/>
              <a:t> inside PWS</a:t>
            </a:r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second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bean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useful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one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providing</a:t>
            </a:r>
            <a:r>
              <a:rPr lang="it-IT" baseline="0" dirty="0" smtClean="0"/>
              <a:t> the database connection information on log</a:t>
            </a:r>
            <a:endParaRPr lang="it-IT" dirty="0" smtClean="0"/>
          </a:p>
          <a:p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222113756"/>
      </p:ext>
    </p:extLst>
  </p:cSld>
  <p:clrMapOvr>
    <a:masterClrMapping/>
  </p:clrMapOvr>
</p:notes>
</file>

<file path=ppt/notesSlides/notesSlide3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These</a:t>
            </a:r>
            <a:r>
              <a:rPr lang="it-IT" baseline="0" dirty="0" smtClean="0"/>
              <a:t> are the log </a:t>
            </a:r>
            <a:r>
              <a:rPr lang="it-IT" baseline="0" dirty="0" err="1" smtClean="0"/>
              <a:t>evidence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cloudfoundry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profile</a:t>
            </a:r>
            <a:r>
              <a:rPr lang="it-IT" baseline="0" dirty="0" smtClean="0"/>
              <a:t> </a:t>
            </a:r>
          </a:p>
          <a:p>
            <a:endParaRPr lang="it-IT" baseline="0" dirty="0" smtClean="0"/>
          </a:p>
          <a:p>
            <a:r>
              <a:rPr lang="it-IT" dirty="0" smtClean="0"/>
              <a:t>In green the JDBC URL connection</a:t>
            </a:r>
            <a:r>
              <a:rPr lang="it-IT" baseline="0" dirty="0" smtClean="0"/>
              <a:t> 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95520695"/>
      </p:ext>
    </p:extLst>
  </p:cSld>
  <p:clrMapOvr>
    <a:masterClrMapping/>
  </p:clrMapOvr>
</p:notes>
</file>

<file path=ppt/notesSlides/notesSlide3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deployment with the wizard of </a:t>
            </a:r>
            <a:r>
              <a:rPr lang="it-IT" dirty="0" err="1" smtClean="0"/>
              <a:t>Eclipes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use the Manifest </a:t>
            </a:r>
            <a:r>
              <a:rPr lang="it-IT" dirty="0" err="1" smtClean="0"/>
              <a:t>yml</a:t>
            </a:r>
            <a:endParaRPr lang="it-IT" dirty="0" smtClean="0"/>
          </a:p>
          <a:p>
            <a:pPr lvl="1"/>
            <a:r>
              <a:rPr lang="it-IT" dirty="0" err="1" smtClean="0"/>
              <a:t>Instance</a:t>
            </a:r>
            <a:r>
              <a:rPr lang="it-IT" dirty="0" smtClean="0"/>
              <a:t> </a:t>
            </a:r>
            <a:r>
              <a:rPr lang="it-IT" dirty="0" err="1" smtClean="0"/>
              <a:t>parameters</a:t>
            </a:r>
            <a:endParaRPr lang="it-IT" dirty="0" smtClean="0"/>
          </a:p>
          <a:p>
            <a:pPr lvl="1"/>
            <a:r>
              <a:rPr lang="it-IT" dirty="0" err="1" smtClean="0"/>
              <a:t>Backing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endParaRPr lang="it-IT" dirty="0" smtClean="0"/>
          </a:p>
          <a:p>
            <a:pPr lvl="1"/>
            <a:r>
              <a:rPr lang="it-IT" dirty="0" smtClean="0"/>
              <a:t>Environment </a:t>
            </a:r>
            <a:r>
              <a:rPr lang="it-IT" dirty="0" err="1" smtClean="0"/>
              <a:t>variables</a:t>
            </a:r>
            <a:r>
              <a:rPr lang="it-IT" dirty="0" smtClean="0"/>
              <a:t> </a:t>
            </a:r>
            <a:r>
              <a:rPr lang="it-IT" dirty="0" err="1" smtClean="0"/>
              <a:t>values</a:t>
            </a:r>
            <a:endParaRPr lang="it-IT" dirty="0" smtClean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61865083"/>
      </p:ext>
    </p:extLst>
  </p:cSld>
  <p:clrMapOvr>
    <a:masterClrMapping/>
  </p:clrMapOvr>
</p:notes>
</file>

<file path=ppt/notesSlides/notesSlide3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Maven</a:t>
            </a:r>
            <a:r>
              <a:rPr lang="it-IT" dirty="0" smtClean="0"/>
              <a:t> Plug in for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Foundry</a:t>
            </a:r>
            <a:r>
              <a:rPr lang="it-IT" dirty="0" smtClean="0"/>
              <a:t> deployment 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26101453"/>
      </p:ext>
    </p:extLst>
  </p:cSld>
  <p:clrMapOvr>
    <a:masterClrMapping/>
  </p:clrMapOvr>
</p:notes>
</file>

<file path=ppt/notesSlides/notesSlide3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In a Database per Service architecture each service has its own 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data model </a:t>
            </a:r>
            <a:r>
              <a:rPr lang="it-IT" sz="3600" dirty="0" err="1" smtClean="0"/>
              <a:t>according</a:t>
            </a:r>
            <a:r>
              <a:rPr lang="it-IT" sz="3600" dirty="0" smtClean="0"/>
              <a:t> to business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«</a:t>
            </a:r>
            <a:r>
              <a:rPr lang="it-IT" sz="3600" dirty="0" err="1" smtClean="0"/>
              <a:t>poliglot</a:t>
            </a:r>
            <a:r>
              <a:rPr lang="it-IT" sz="3600" dirty="0" smtClean="0"/>
              <a:t> </a:t>
            </a:r>
            <a:r>
              <a:rPr lang="it-IT" sz="3600" dirty="0" err="1" smtClean="0"/>
              <a:t>persistence</a:t>
            </a:r>
            <a:r>
              <a:rPr lang="it-IT" sz="3600" dirty="0" smtClean="0"/>
              <a:t> </a:t>
            </a:r>
            <a:r>
              <a:rPr lang="it-IT" sz="3600" dirty="0" err="1" smtClean="0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of </a:t>
            </a:r>
            <a:r>
              <a:rPr lang="it-IT" sz="3600" dirty="0" err="1" smtClean="0"/>
              <a:t>each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done</a:t>
            </a:r>
            <a:r>
              <a:rPr lang="it-IT" sz="3600" dirty="0" smtClean="0"/>
              <a:t> </a:t>
            </a:r>
            <a:r>
              <a:rPr lang="it-IT" sz="3600" dirty="0" err="1" smtClean="0"/>
              <a:t>using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type</a:t>
            </a:r>
            <a:r>
              <a:rPr lang="it-IT" sz="3600" dirty="0" smtClean="0"/>
              <a:t> of database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best </a:t>
            </a:r>
            <a:r>
              <a:rPr lang="it-IT" sz="3600" dirty="0" err="1" smtClean="0"/>
              <a:t>suited</a:t>
            </a:r>
            <a:r>
              <a:rPr lang="it-IT" sz="3600" dirty="0" smtClean="0"/>
              <a:t> to </a:t>
            </a:r>
            <a:r>
              <a:rPr lang="it-IT" sz="3600" dirty="0" err="1" smtClean="0"/>
              <a:t>its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(neo4j for social </a:t>
            </a:r>
            <a:r>
              <a:rPr lang="it-IT" sz="3600" dirty="0" err="1" smtClean="0"/>
              <a:t>graph</a:t>
            </a:r>
            <a:r>
              <a:rPr lang="it-IT" sz="3600" dirty="0" smtClean="0"/>
              <a:t>, </a:t>
            </a:r>
            <a:r>
              <a:rPr lang="it-IT" sz="3600" dirty="0" err="1" smtClean="0"/>
              <a:t>elasticsearch</a:t>
            </a:r>
            <a:r>
              <a:rPr lang="it-IT" sz="3600" dirty="0" smtClean="0"/>
              <a:t> for text </a:t>
            </a:r>
            <a:r>
              <a:rPr lang="it-IT" sz="3600" dirty="0" err="1" smtClean="0"/>
              <a:t>serches</a:t>
            </a:r>
            <a:r>
              <a:rPr lang="it-IT" sz="3600" dirty="0" smtClean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better</a:t>
            </a:r>
            <a:r>
              <a:rPr lang="it-IT" sz="3600" dirty="0" smtClean="0"/>
              <a:t> performance 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 smtClean="0"/>
              <a:t>need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maintain</a:t>
            </a:r>
            <a:r>
              <a:rPr lang="it-IT" sz="3600" dirty="0" smtClean="0"/>
              <a:t> </a:t>
            </a:r>
            <a:r>
              <a:rPr lang="it-IT" sz="3600" dirty="0" err="1" smtClean="0"/>
              <a:t>consistency</a:t>
            </a:r>
            <a:r>
              <a:rPr lang="it-IT" sz="3600" dirty="0" smtClean="0"/>
              <a:t> </a:t>
            </a:r>
            <a:r>
              <a:rPr lang="it-IT" sz="3600" dirty="0" err="1" smtClean="0"/>
              <a:t>across</a:t>
            </a:r>
            <a:r>
              <a:rPr lang="it-IT" sz="3600" dirty="0" smtClean="0"/>
              <a:t>  multiple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.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55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990196902"/>
      </p:ext>
    </p:extLst>
  </p:cSld>
  <p:clrMapOvr>
    <a:masterClrMapping/>
  </p:clrMapOvr>
</p:notes>
</file>

<file path=ppt/notesSlides/notesSlide3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en-US" sz="3600" dirty="0" smtClean="0"/>
              <a:t>An event-driven architecture is the mechanism that will ensure data consistency across services, by means of e a dedicated broker that will be in charge of distributing the events </a:t>
            </a:r>
          </a:p>
          <a:p>
            <a:endParaRPr lang="en-US" sz="3600" dirty="0" smtClean="0"/>
          </a:p>
          <a:p>
            <a:r>
              <a:rPr lang="en-US" sz="3600" dirty="0" smtClean="0"/>
              <a:t>Each service publishes an event whenever it update it’s data. Other service subscribe to these  events and when an event is received, the subscriber service will update it’s data</a:t>
            </a:r>
            <a:endParaRPr lang="it-IT" sz="3600" b="1" dirty="0" smtClean="0"/>
          </a:p>
          <a:p>
            <a:endParaRPr lang="en-US" sz="3600" dirty="0" smtClean="0"/>
          </a:p>
          <a:p>
            <a:r>
              <a:rPr lang="en-US" sz="3600" dirty="0" smtClean="0"/>
              <a:t>In this way an application is enabled to maintain data consistency across multiple services without using distributed transactions</a:t>
            </a:r>
          </a:p>
          <a:p>
            <a:endParaRPr lang="it-IT" sz="3600" dirty="0" smtClean="0"/>
          </a:p>
          <a:p>
            <a:endParaRPr lang="en-US" sz="3600" dirty="0" smtClean="0"/>
          </a:p>
          <a:p>
            <a:r>
              <a:rPr lang="en-US" sz="3600" dirty="0" smtClean="0"/>
              <a:t>This solution has the following drawbacks:</a:t>
            </a:r>
            <a:endParaRPr lang="it-IT" sz="3600" dirty="0" smtClean="0"/>
          </a:p>
          <a:p>
            <a:pPr lvl="1"/>
            <a:r>
              <a:rPr lang="en-US" sz="3600" dirty="0" smtClean="0"/>
              <a:t>A more complex programming model</a:t>
            </a:r>
          </a:p>
          <a:p>
            <a:pPr lvl="1"/>
            <a:r>
              <a:rPr lang="en-US" sz="3600" dirty="0" smtClean="0"/>
              <a:t>An overhead of management</a:t>
            </a:r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of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</a:t>
            </a:r>
            <a:r>
              <a:rPr lang="it-IT" sz="3600" dirty="0" err="1" smtClean="0"/>
              <a:t>compensating</a:t>
            </a:r>
            <a:r>
              <a:rPr lang="it-IT" sz="3600" dirty="0" smtClean="0"/>
              <a:t> </a:t>
            </a:r>
            <a:r>
              <a:rPr lang="it-IT" sz="3600" dirty="0" err="1" smtClean="0"/>
              <a:t>transactions</a:t>
            </a:r>
            <a:r>
              <a:rPr lang="it-IT" sz="3600" dirty="0" smtClean="0"/>
              <a:t> to </a:t>
            </a:r>
            <a:r>
              <a:rPr lang="it-IT" sz="3600" dirty="0" err="1" smtClean="0"/>
              <a:t>recover</a:t>
            </a:r>
            <a:r>
              <a:rPr lang="it-IT" sz="3600" dirty="0" smtClean="0"/>
              <a:t> from </a:t>
            </a:r>
            <a:r>
              <a:rPr lang="it-IT" sz="3600" dirty="0" err="1" smtClean="0"/>
              <a:t>application</a:t>
            </a:r>
            <a:r>
              <a:rPr lang="it-IT" sz="3600" dirty="0" smtClean="0"/>
              <a:t> and/or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  <a:r>
              <a:rPr lang="it-IT" sz="3600" dirty="0" err="1" smtClean="0"/>
              <a:t>failures</a:t>
            </a:r>
            <a:endParaRPr lang="it-IT" sz="3600" dirty="0" smtClean="0"/>
          </a:p>
          <a:p>
            <a:pPr lvl="1"/>
            <a:r>
              <a:rPr lang="it-IT" sz="3600" dirty="0" smtClean="0"/>
              <a:t>The </a:t>
            </a:r>
            <a:r>
              <a:rPr lang="it-IT" sz="3600" dirty="0" err="1" smtClean="0"/>
              <a:t>need</a:t>
            </a:r>
            <a:r>
              <a:rPr lang="it-IT" sz="3600" dirty="0" smtClean="0"/>
              <a:t> </a:t>
            </a:r>
            <a:r>
              <a:rPr lang="it-IT" sz="3600" dirty="0" err="1" smtClean="0"/>
              <a:t>also</a:t>
            </a:r>
            <a:r>
              <a:rPr lang="it-IT" sz="3600" dirty="0" smtClean="0"/>
              <a:t> to </a:t>
            </a:r>
            <a:r>
              <a:rPr lang="it-IT" sz="3600" dirty="0" err="1" smtClean="0"/>
              <a:t>implement</a:t>
            </a:r>
            <a:r>
              <a:rPr lang="it-IT" sz="3600" dirty="0" smtClean="0"/>
              <a:t> </a:t>
            </a:r>
            <a:r>
              <a:rPr lang="it-IT" sz="3600" dirty="0" err="1" smtClean="0"/>
              <a:t>queries</a:t>
            </a:r>
            <a:r>
              <a:rPr lang="it-IT" sz="3600" dirty="0" smtClean="0"/>
              <a:t> </a:t>
            </a:r>
            <a:r>
              <a:rPr lang="it-IT" sz="3600" dirty="0" err="1" smtClean="0"/>
              <a:t>that</a:t>
            </a:r>
            <a:r>
              <a:rPr lang="it-IT" sz="3600" dirty="0" smtClean="0"/>
              <a:t> </a:t>
            </a:r>
            <a:r>
              <a:rPr lang="it-IT" sz="3600" dirty="0" err="1" smtClean="0"/>
              <a:t>retrieve</a:t>
            </a:r>
            <a:r>
              <a:rPr lang="it-IT" sz="3600" dirty="0" smtClean="0"/>
              <a:t> data from multiple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marL="0" marR="0" lvl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3600" dirty="0" smtClean="0"/>
              <a:t>With a message broker </a:t>
            </a:r>
            <a:r>
              <a:rPr lang="it-IT" sz="3600" dirty="0" err="1" smtClean="0"/>
              <a:t>there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more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to </a:t>
            </a:r>
            <a:r>
              <a:rPr lang="it-IT" sz="3600" dirty="0" err="1" smtClean="0"/>
              <a:t>handle</a:t>
            </a:r>
            <a:r>
              <a:rPr lang="it-IT" sz="3600" dirty="0" smtClean="0"/>
              <a:t> </a:t>
            </a:r>
            <a:r>
              <a:rPr lang="it-IT" sz="3600" dirty="0" err="1" smtClean="0"/>
              <a:t>but</a:t>
            </a:r>
            <a:r>
              <a:rPr lang="it-IT" sz="3600" dirty="0" smtClean="0"/>
              <a:t> </a:t>
            </a:r>
            <a:r>
              <a:rPr lang="it-IT" sz="3600" dirty="0" err="1" smtClean="0"/>
              <a:t>there</a:t>
            </a:r>
            <a:r>
              <a:rPr lang="it-IT" sz="3600" dirty="0" smtClean="0"/>
              <a:t> are </a:t>
            </a:r>
            <a:r>
              <a:rPr lang="it-IT" sz="3600" dirty="0" err="1" smtClean="0"/>
              <a:t>also</a:t>
            </a:r>
            <a:r>
              <a:rPr lang="it-IT" sz="3600" dirty="0" smtClean="0"/>
              <a:t>  a </a:t>
            </a:r>
            <a:r>
              <a:rPr lang="it-IT" sz="3600" dirty="0" err="1" smtClean="0"/>
              <a:t>central</a:t>
            </a:r>
            <a:r>
              <a:rPr lang="it-IT" sz="3600" dirty="0" smtClean="0"/>
              <a:t> </a:t>
            </a:r>
            <a:r>
              <a:rPr lang="it-IT" sz="3600" dirty="0" err="1" smtClean="0"/>
              <a:t>place</a:t>
            </a:r>
            <a:r>
              <a:rPr lang="it-IT" sz="3600" dirty="0" smtClean="0"/>
              <a:t> </a:t>
            </a:r>
            <a:r>
              <a:rPr lang="it-IT" sz="3600" dirty="0" err="1" smtClean="0"/>
              <a:t>where</a:t>
            </a:r>
            <a:r>
              <a:rPr lang="it-IT" sz="3600" dirty="0" smtClean="0"/>
              <a:t> the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are </a:t>
            </a:r>
            <a:r>
              <a:rPr lang="it-IT" sz="3600" dirty="0" err="1" smtClean="0"/>
              <a:t>stored</a:t>
            </a:r>
            <a:r>
              <a:rPr lang="it-IT" sz="3600" dirty="0" smtClean="0"/>
              <a:t>.</a:t>
            </a:r>
          </a:p>
          <a:p>
            <a:pPr lvl="1"/>
            <a:endParaRPr lang="it-IT" sz="3600" dirty="0" smtClean="0"/>
          </a:p>
          <a:p>
            <a:pPr lvl="1"/>
            <a:endParaRPr lang="it-IT" sz="3600" dirty="0" smtClean="0"/>
          </a:p>
          <a:p>
            <a:r>
              <a:rPr lang="it-IT" sz="3600" dirty="0" smtClean="0"/>
              <a:t>The </a:t>
            </a:r>
            <a:r>
              <a:rPr lang="it-IT" sz="3600" dirty="0" err="1" smtClean="0"/>
              <a:t>failures</a:t>
            </a:r>
            <a:r>
              <a:rPr lang="it-IT" sz="3600" dirty="0" smtClean="0"/>
              <a:t> </a:t>
            </a:r>
            <a:r>
              <a:rPr lang="it-IT" sz="3600" dirty="0" err="1" smtClean="0"/>
              <a:t>issues</a:t>
            </a:r>
            <a:r>
              <a:rPr lang="it-IT" sz="3600" dirty="0" smtClean="0"/>
              <a:t> 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mitigate </a:t>
            </a:r>
            <a:r>
              <a:rPr lang="it-IT" sz="3600" dirty="0" err="1" smtClean="0"/>
              <a:t>choosing</a:t>
            </a:r>
            <a:r>
              <a:rPr lang="it-IT" sz="3600" dirty="0" smtClean="0"/>
              <a:t> an high reliability message broker </a:t>
            </a:r>
            <a:r>
              <a:rPr lang="it-IT" sz="3600" dirty="0" err="1" smtClean="0"/>
              <a:t>infrastructure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Eventually</a:t>
            </a:r>
            <a:r>
              <a:rPr lang="it-IT" sz="3600" dirty="0" smtClean="0"/>
              <a:t> the broker </a:t>
            </a:r>
            <a:r>
              <a:rPr lang="it-IT" sz="3600" dirty="0" err="1" smtClean="0"/>
              <a:t>could</a:t>
            </a:r>
            <a:r>
              <a:rPr lang="it-IT" sz="3600" dirty="0" smtClean="0"/>
              <a:t> be </a:t>
            </a:r>
            <a:r>
              <a:rPr lang="it-IT" sz="3600" dirty="0" err="1" smtClean="0"/>
              <a:t>scaled</a:t>
            </a:r>
            <a:r>
              <a:rPr lang="it-IT" sz="3600" dirty="0" smtClean="0"/>
              <a:t> out </a:t>
            </a:r>
            <a:r>
              <a:rPr lang="it-IT" sz="3600" dirty="0" err="1" smtClean="0"/>
              <a:t>indipendenplty</a:t>
            </a:r>
            <a:r>
              <a:rPr lang="it-IT" sz="3600" dirty="0" smtClean="0"/>
              <a:t> from the </a:t>
            </a:r>
            <a:r>
              <a:rPr lang="it-IT" sz="3600" dirty="0" err="1" smtClean="0"/>
              <a:t>rest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56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856384139"/>
      </p:ext>
    </p:extLst>
  </p:cSld>
  <p:clrMapOvr>
    <a:masterClrMapping/>
  </p:clrMapOvr>
</p:notes>
</file>

<file path=ppt/notesSlides/notesSlide3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sz="2800" dirty="0" smtClean="0"/>
          </a:p>
          <a:p>
            <a:r>
              <a:rPr lang="it-IT" sz="2800" dirty="0" err="1" smtClean="0"/>
              <a:t>This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the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</a:t>
            </a:r>
            <a:r>
              <a:rPr lang="it-IT" sz="2800" dirty="0" err="1" smtClean="0"/>
              <a:t>provided</a:t>
            </a:r>
            <a:r>
              <a:rPr lang="it-IT" sz="2800" baseline="0" dirty="0" smtClean="0"/>
              <a:t> of </a:t>
            </a:r>
            <a:r>
              <a:rPr lang="it-IT" sz="2800" dirty="0" smtClean="0"/>
              <a:t>a the base model of an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event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driven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architecture</a:t>
            </a:r>
            <a:r>
              <a:rPr lang="it-IT" sz="2800" baseline="0" dirty="0" smtClean="0"/>
              <a:t>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err="1" smtClean="0"/>
              <a:t>Besides</a:t>
            </a:r>
            <a:r>
              <a:rPr lang="it-IT" sz="2800" dirty="0" smtClean="0"/>
              <a:t> </a:t>
            </a:r>
            <a:r>
              <a:rPr lang="it-IT" sz="2800" dirty="0" err="1" smtClean="0"/>
              <a:t>it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also</a:t>
            </a:r>
            <a:r>
              <a:rPr lang="it-IT" sz="2800" baseline="0" dirty="0" smtClean="0"/>
              <a:t> </a:t>
            </a:r>
            <a:r>
              <a:rPr lang="it-IT" sz="2800" dirty="0" smtClean="0"/>
              <a:t>an </a:t>
            </a:r>
            <a:r>
              <a:rPr lang="it-IT" sz="2800" dirty="0" err="1" smtClean="0"/>
              <a:t>example</a:t>
            </a:r>
            <a:r>
              <a:rPr lang="it-IT" sz="2800" dirty="0" smtClean="0"/>
              <a:t> of the  so </a:t>
            </a:r>
            <a:r>
              <a:rPr lang="it-IT" sz="2800" dirty="0" err="1" smtClean="0"/>
              <a:t>called</a:t>
            </a:r>
            <a:r>
              <a:rPr lang="it-IT" sz="2800" dirty="0" smtClean="0"/>
              <a:t> «</a:t>
            </a:r>
            <a:r>
              <a:rPr lang="it-IT" sz="2800" dirty="0" err="1" smtClean="0"/>
              <a:t>poliglot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» 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dirty="0" smtClean="0"/>
              <a:t>a model of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</a:t>
            </a:r>
            <a:r>
              <a:rPr lang="it-IT" sz="2800" dirty="0" err="1" smtClean="0"/>
              <a:t>spans</a:t>
            </a:r>
            <a:r>
              <a:rPr lang="it-IT" sz="2800" dirty="0" smtClean="0"/>
              <a:t> over </a:t>
            </a:r>
            <a:r>
              <a:rPr lang="it-IT" sz="2800" dirty="0" err="1" smtClean="0"/>
              <a:t>different</a:t>
            </a:r>
            <a:r>
              <a:rPr lang="it-IT" sz="2800" dirty="0" smtClean="0"/>
              <a:t> data </a:t>
            </a:r>
            <a:r>
              <a:rPr lang="it-IT" sz="2800" dirty="0" err="1" smtClean="0"/>
              <a:t>store</a:t>
            </a:r>
            <a:r>
              <a:rPr lang="it-IT" sz="2800" dirty="0" smtClean="0"/>
              <a:t> </a:t>
            </a:r>
            <a:r>
              <a:rPr lang="it-IT" sz="2800" dirty="0" err="1" smtClean="0"/>
              <a:t>introduced</a:t>
            </a:r>
            <a:r>
              <a:rPr lang="it-IT" sz="2800" dirty="0" smtClean="0"/>
              <a:t> for the </a:t>
            </a:r>
            <a:r>
              <a:rPr lang="it-IT" sz="2800" dirty="0" err="1" smtClean="0"/>
              <a:t>fact</a:t>
            </a:r>
            <a:r>
              <a:rPr lang="it-IT" sz="2800" dirty="0" smtClean="0"/>
              <a:t> </a:t>
            </a:r>
            <a:r>
              <a:rPr lang="it-IT" sz="2800" dirty="0" err="1" smtClean="0"/>
              <a:t>that</a:t>
            </a:r>
            <a:r>
              <a:rPr lang="it-IT" sz="2800" dirty="0" smtClean="0"/>
              <a:t> :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err="1" smtClean="0"/>
              <a:t>distributed</a:t>
            </a:r>
            <a:r>
              <a:rPr lang="it-IT" sz="2800" dirty="0" smtClean="0"/>
              <a:t>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dirty="0" smtClean="0"/>
              <a:t> </a:t>
            </a:r>
            <a:r>
              <a:rPr lang="it-IT" sz="2800" dirty="0" err="1" smtClean="0"/>
              <a:t>not</a:t>
            </a:r>
            <a:r>
              <a:rPr lang="it-IT" sz="2800" dirty="0" smtClean="0"/>
              <a:t> </a:t>
            </a:r>
            <a:r>
              <a:rPr lang="it-IT" sz="2800" dirty="0" err="1" smtClean="0"/>
              <a:t>supported</a:t>
            </a:r>
            <a:r>
              <a:rPr lang="it-IT" sz="2800" dirty="0" smtClean="0"/>
              <a:t> by </a:t>
            </a:r>
            <a:r>
              <a:rPr lang="it-IT" sz="2800" dirty="0" err="1" smtClean="0"/>
              <a:t>MongoDb</a:t>
            </a:r>
            <a:r>
              <a:rPr lang="it-IT" sz="2800" dirty="0" smtClean="0"/>
              <a:t>, 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data </a:t>
            </a:r>
            <a:r>
              <a:rPr lang="it-IT" sz="2800" dirty="0" err="1" smtClean="0"/>
              <a:t>consistency</a:t>
            </a:r>
            <a:r>
              <a:rPr lang="it-IT" sz="2800" dirty="0" smtClean="0"/>
              <a:t> </a:t>
            </a:r>
            <a:r>
              <a:rPr lang="it-IT" sz="2800" dirty="0" err="1" smtClean="0"/>
              <a:t>shoud</a:t>
            </a:r>
            <a:r>
              <a:rPr lang="it-IT" sz="2800" dirty="0" smtClean="0"/>
              <a:t> be </a:t>
            </a:r>
            <a:r>
              <a:rPr lang="it-IT" sz="2800" dirty="0" err="1" smtClean="0"/>
              <a:t>realized</a:t>
            </a:r>
            <a:r>
              <a:rPr lang="it-IT" sz="2800" dirty="0" smtClean="0"/>
              <a:t> by </a:t>
            </a:r>
            <a:r>
              <a:rPr lang="it-IT" sz="2800" dirty="0" err="1" smtClean="0"/>
              <a:t>asynchronous</a:t>
            </a:r>
            <a:r>
              <a:rPr lang="it-IT" sz="2800" dirty="0" smtClean="0"/>
              <a:t> non-</a:t>
            </a:r>
            <a:r>
              <a:rPr lang="it-IT" sz="2800" dirty="0" err="1" smtClean="0"/>
              <a:t>blocking</a:t>
            </a:r>
            <a:r>
              <a:rPr lang="it-IT" sz="2800" dirty="0" smtClean="0"/>
              <a:t> </a:t>
            </a:r>
            <a:r>
              <a:rPr lang="it-IT" sz="2800" dirty="0" err="1" smtClean="0"/>
              <a:t>operations</a:t>
            </a:r>
            <a:endParaRPr lang="it-IT" sz="2800" dirty="0" smtClean="0"/>
          </a:p>
          <a:p>
            <a:endParaRPr lang="it-IT" sz="2800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2800" baseline="0" dirty="0" smtClean="0"/>
              <a:t>The </a:t>
            </a:r>
            <a:r>
              <a:rPr lang="it-IT" sz="2800" baseline="0" dirty="0" err="1" smtClean="0"/>
              <a:t>example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consist</a:t>
            </a:r>
            <a:r>
              <a:rPr lang="it-IT" sz="2800" baseline="0" dirty="0" smtClean="0"/>
              <a:t> of </a:t>
            </a:r>
            <a:r>
              <a:rPr lang="it-IT" sz="2800" baseline="0" dirty="0" err="1" smtClean="0"/>
              <a:t>three</a:t>
            </a:r>
            <a:r>
              <a:rPr lang="it-IT" sz="2800" baseline="0" dirty="0" smtClean="0"/>
              <a:t> microservices </a:t>
            </a:r>
            <a:r>
              <a:rPr lang="it-IT" sz="2800" dirty="0" err="1" smtClean="0"/>
              <a:t>represented</a:t>
            </a:r>
            <a:r>
              <a:rPr lang="it-IT" sz="2800" dirty="0" smtClean="0"/>
              <a:t> by the blu </a:t>
            </a:r>
            <a:r>
              <a:rPr lang="it-IT" sz="2800" dirty="0" err="1" smtClean="0"/>
              <a:t>shape</a:t>
            </a:r>
            <a:r>
              <a:rPr lang="it-IT" sz="2800" dirty="0" smtClean="0"/>
              <a:t> </a:t>
            </a:r>
            <a:r>
              <a:rPr lang="it-IT" sz="2800" dirty="0" err="1" smtClean="0"/>
              <a:t>showing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that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e</a:t>
            </a:r>
            <a:r>
              <a:rPr lang="it-IT" sz="2800" dirty="0" err="1" smtClean="0"/>
              <a:t>ach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datastore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considered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itself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as</a:t>
            </a:r>
            <a:r>
              <a:rPr lang="it-IT" sz="2800" baseline="0" dirty="0" smtClean="0"/>
              <a:t> a part of the microservice</a:t>
            </a:r>
          </a:p>
          <a:p>
            <a:endParaRPr lang="it-IT" sz="2800" baseline="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first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Booking core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dirty="0" smtClean="0"/>
              <a:t>with a </a:t>
            </a:r>
            <a:r>
              <a:rPr lang="it-IT" sz="2800" dirty="0" err="1" smtClean="0"/>
              <a:t>MySql</a:t>
            </a:r>
            <a:r>
              <a:rPr lang="it-IT" sz="280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</a:t>
            </a:r>
          </a:p>
          <a:p>
            <a:pPr marL="971550" marR="0" lvl="1" indent="-51435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 typeface="+mj-lt"/>
              <a:buAutoNum type="arabicPeriod"/>
              <a:tabLst/>
              <a:defRPr/>
            </a:pPr>
            <a:r>
              <a:rPr lang="it-IT" sz="2800" dirty="0" smtClean="0"/>
              <a:t>The </a:t>
            </a:r>
            <a:r>
              <a:rPr lang="it-IT" sz="2800" dirty="0" err="1" smtClean="0"/>
              <a:t>second</a:t>
            </a:r>
            <a:r>
              <a:rPr lang="it-IT" sz="2800" dirty="0" smtClean="0"/>
              <a:t> </a:t>
            </a:r>
            <a:r>
              <a:rPr lang="it-IT" sz="2800" dirty="0" err="1" smtClean="0"/>
              <a:t>implements</a:t>
            </a:r>
            <a:r>
              <a:rPr lang="it-IT" sz="2800" dirty="0" smtClean="0"/>
              <a:t> the Management </a:t>
            </a:r>
            <a:r>
              <a:rPr lang="it-IT" sz="2800" dirty="0" err="1" smtClean="0"/>
              <a:t>functions</a:t>
            </a:r>
            <a:r>
              <a:rPr lang="it-IT" sz="2800" dirty="0" smtClean="0"/>
              <a:t> ,</a:t>
            </a:r>
            <a:r>
              <a:rPr lang="it-IT" sz="2800" baseline="0" dirty="0" smtClean="0"/>
              <a:t> with a </a:t>
            </a:r>
            <a:r>
              <a:rPr lang="it-IT" sz="2800" baseline="0" dirty="0" err="1" smtClean="0"/>
              <a:t>MySql</a:t>
            </a:r>
            <a:r>
              <a:rPr lang="it-IT" sz="2800" baseline="0" dirty="0" smtClean="0"/>
              <a:t> </a:t>
            </a:r>
            <a:r>
              <a:rPr lang="it-IT" sz="2800" dirty="0" err="1" smtClean="0"/>
              <a:t>persistence</a:t>
            </a:r>
            <a:r>
              <a:rPr lang="it-IT" sz="2800" dirty="0" smtClean="0"/>
              <a:t> database </a:t>
            </a:r>
            <a:r>
              <a:rPr lang="it-IT" sz="2800" dirty="0" err="1" smtClean="0"/>
              <a:t>too</a:t>
            </a:r>
            <a:endParaRPr lang="it-IT" sz="2800" dirty="0" smtClean="0"/>
          </a:p>
          <a:p>
            <a:pPr marL="971550" lvl="1" indent="-514350">
              <a:buFont typeface="+mj-lt"/>
              <a:buAutoNum type="arabicPeriod"/>
            </a:pPr>
            <a:r>
              <a:rPr lang="it-IT" sz="2800" dirty="0" smtClean="0"/>
              <a:t>The </a:t>
            </a:r>
            <a:r>
              <a:rPr lang="it-IT" sz="2800" dirty="0" err="1" smtClean="0"/>
              <a:t>third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implements</a:t>
            </a:r>
            <a:r>
              <a:rPr lang="it-IT" sz="2800" baseline="0" dirty="0" smtClean="0"/>
              <a:t> the </a:t>
            </a:r>
            <a:r>
              <a:rPr lang="it-IT" sz="2800" dirty="0" err="1" smtClean="0"/>
              <a:t>Materialized</a:t>
            </a:r>
            <a:r>
              <a:rPr lang="it-IT" sz="2800" dirty="0" smtClean="0"/>
              <a:t> </a:t>
            </a:r>
            <a:r>
              <a:rPr lang="it-IT" sz="2800" dirty="0" err="1" smtClean="0"/>
              <a:t>view</a:t>
            </a:r>
            <a:r>
              <a:rPr lang="it-IT" sz="2800" dirty="0" smtClean="0"/>
              <a:t> </a:t>
            </a:r>
            <a:r>
              <a:rPr lang="it-IT" sz="2800" dirty="0" err="1" smtClean="0"/>
              <a:t>functions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using</a:t>
            </a:r>
            <a:r>
              <a:rPr lang="it-IT" sz="2800" baseline="0" dirty="0" smtClean="0"/>
              <a:t> a </a:t>
            </a:r>
            <a:r>
              <a:rPr lang="it-IT" sz="2800" baseline="0" dirty="0" err="1" smtClean="0"/>
              <a:t>Mongo</a:t>
            </a:r>
            <a:r>
              <a:rPr lang="it-IT" sz="2800" baseline="0" dirty="0" smtClean="0"/>
              <a:t> data </a:t>
            </a:r>
            <a:r>
              <a:rPr lang="it-IT" sz="2800" baseline="0" dirty="0" err="1" smtClean="0"/>
              <a:t>store</a:t>
            </a:r>
            <a:endParaRPr lang="it-IT" sz="2800" dirty="0" smtClean="0"/>
          </a:p>
          <a:p>
            <a:endParaRPr lang="it-IT" sz="2800" baseline="0" dirty="0" smtClean="0"/>
          </a:p>
          <a:p>
            <a:r>
              <a:rPr lang="it-IT" sz="2800" dirty="0" smtClean="0"/>
              <a:t>The </a:t>
            </a:r>
            <a:r>
              <a:rPr lang="it-IT" sz="2800" dirty="0" err="1" smtClean="0"/>
              <a:t>realization</a:t>
            </a:r>
            <a:r>
              <a:rPr lang="it-IT" sz="2800" dirty="0" smtClean="0"/>
              <a:t> of a business </a:t>
            </a:r>
            <a:r>
              <a:rPr lang="it-IT" sz="2800" dirty="0" err="1" smtClean="0"/>
              <a:t>transaction</a:t>
            </a:r>
            <a:r>
              <a:rPr lang="it-IT" sz="2800" dirty="0" smtClean="0"/>
              <a:t> </a:t>
            </a:r>
            <a:r>
              <a:rPr lang="it-IT" sz="2800" dirty="0" err="1" smtClean="0"/>
              <a:t>is</a:t>
            </a:r>
            <a:r>
              <a:rPr lang="it-IT" sz="2800" baseline="0" dirty="0" smtClean="0"/>
              <a:t> </a:t>
            </a:r>
            <a:r>
              <a:rPr lang="it-IT" sz="2800" baseline="0" dirty="0" err="1" smtClean="0"/>
              <a:t>provided</a:t>
            </a:r>
            <a:r>
              <a:rPr lang="it-IT" sz="2800" baseline="0" dirty="0" smtClean="0"/>
              <a:t> by :</a:t>
            </a:r>
            <a:endParaRPr lang="it-IT" sz="2800" dirty="0" smtClean="0"/>
          </a:p>
          <a:p>
            <a:endParaRPr lang="it-IT" sz="2800" dirty="0" smtClean="0"/>
          </a:p>
          <a:p>
            <a:pPr marL="685800" lvl="1" indent="-228600">
              <a:buFont typeface="+mj-lt"/>
              <a:buAutoNum type="arabicPeriod"/>
            </a:pPr>
            <a:r>
              <a:rPr lang="it-IT" dirty="0" err="1" smtClean="0"/>
              <a:t>Each</a:t>
            </a:r>
            <a:r>
              <a:rPr lang="it-IT" dirty="0" smtClean="0"/>
              <a:t> business </a:t>
            </a:r>
            <a:r>
              <a:rPr lang="it-IT" dirty="0" err="1" smtClean="0"/>
              <a:t>transaction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</a:t>
            </a:r>
            <a:r>
              <a:rPr lang="it-IT" dirty="0" err="1" smtClean="0"/>
              <a:t>consist</a:t>
            </a:r>
            <a:r>
              <a:rPr lang="it-IT" dirty="0" smtClean="0"/>
              <a:t> of a </a:t>
            </a:r>
            <a:r>
              <a:rPr lang="it-IT" dirty="0" err="1" smtClean="0"/>
              <a:t>series</a:t>
            </a:r>
            <a:r>
              <a:rPr lang="it-IT" dirty="0" smtClean="0"/>
              <a:t> of </a:t>
            </a:r>
            <a:r>
              <a:rPr lang="it-IT" dirty="0" err="1" smtClean="0"/>
              <a:t>steps</a:t>
            </a:r>
            <a:r>
              <a:rPr lang="it-IT" dirty="0" smtClean="0"/>
              <a:t>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consists</a:t>
            </a:r>
            <a:r>
              <a:rPr lang="it-IT" dirty="0" smtClean="0"/>
              <a:t> of a microservice </a:t>
            </a:r>
            <a:r>
              <a:rPr lang="it-IT" dirty="0" err="1" smtClean="0"/>
              <a:t>updating</a:t>
            </a:r>
            <a:r>
              <a:rPr lang="it-IT" dirty="0" smtClean="0"/>
              <a:t> a business </a:t>
            </a:r>
            <a:r>
              <a:rPr lang="it-IT" dirty="0" err="1" smtClean="0"/>
              <a:t>entity</a:t>
            </a:r>
            <a:r>
              <a:rPr lang="it-IT" dirty="0" smtClean="0"/>
              <a:t> in </a:t>
            </a:r>
            <a:r>
              <a:rPr lang="it-IT" dirty="0" err="1" smtClean="0"/>
              <a:t>its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datastore</a:t>
            </a:r>
            <a:r>
              <a:rPr lang="it-IT" baseline="0" dirty="0" smtClean="0"/>
              <a:t> </a:t>
            </a:r>
            <a:r>
              <a:rPr lang="it-IT" dirty="0" smtClean="0"/>
              <a:t>and </a:t>
            </a:r>
            <a:r>
              <a:rPr lang="it-IT" dirty="0" err="1" smtClean="0"/>
              <a:t>publishing</a:t>
            </a:r>
            <a:r>
              <a:rPr lang="it-IT" dirty="0" smtClean="0"/>
              <a:t> an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trigger the </a:t>
            </a:r>
            <a:r>
              <a:rPr lang="it-IT" dirty="0" err="1" smtClean="0"/>
              <a:t>next</a:t>
            </a:r>
            <a:r>
              <a:rPr lang="it-IT" dirty="0" smtClean="0"/>
              <a:t> </a:t>
            </a:r>
            <a:r>
              <a:rPr lang="it-IT" dirty="0" err="1" smtClean="0"/>
              <a:t>step</a:t>
            </a:r>
            <a:r>
              <a:rPr lang="it-IT" dirty="0" smtClean="0"/>
              <a:t>. </a:t>
            </a:r>
          </a:p>
          <a:p>
            <a:pPr marL="685800" lvl="1" indent="-228600">
              <a:buFont typeface="+mj-lt"/>
              <a:buAutoNum type="arabicPeriod"/>
            </a:pPr>
            <a:r>
              <a:rPr lang="it-IT" dirty="0" smtClean="0"/>
              <a:t>The message broker </a:t>
            </a:r>
            <a:r>
              <a:rPr lang="it-IT" dirty="0" err="1" smtClean="0"/>
              <a:t>guarantees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events</a:t>
            </a:r>
            <a:r>
              <a:rPr lang="it-IT" dirty="0" smtClean="0"/>
              <a:t> are </a:t>
            </a:r>
            <a:r>
              <a:rPr lang="it-IT" dirty="0" err="1" smtClean="0"/>
              <a:t>delivered</a:t>
            </a:r>
            <a:r>
              <a:rPr lang="it-IT" dirty="0" smtClean="0"/>
              <a:t> </a:t>
            </a:r>
            <a:r>
              <a:rPr lang="it-IT" dirty="0" err="1" smtClean="0"/>
              <a:t>at</a:t>
            </a:r>
            <a:r>
              <a:rPr lang="it-IT" dirty="0" smtClean="0"/>
              <a:t> </a:t>
            </a:r>
            <a:r>
              <a:rPr lang="it-IT" dirty="0" err="1" smtClean="0"/>
              <a:t>least</a:t>
            </a:r>
            <a:r>
              <a:rPr lang="it-IT" dirty="0" smtClean="0"/>
              <a:t> once</a:t>
            </a:r>
          </a:p>
          <a:p>
            <a:pPr marL="457200" lvl="1" indent="0">
              <a:buFont typeface="+mj-lt"/>
              <a:buNone/>
            </a:pPr>
            <a:endParaRPr lang="it-IT" dirty="0" smtClean="0"/>
          </a:p>
          <a:p>
            <a:pPr marL="0" lvl="0" indent="0">
              <a:buFont typeface="+mj-lt"/>
              <a:buNone/>
            </a:pPr>
            <a:r>
              <a:rPr lang="it-IT" dirty="0" err="1" smtClean="0"/>
              <a:t>Besides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e</a:t>
            </a:r>
            <a:r>
              <a:rPr lang="it-IT" dirty="0" err="1" smtClean="0"/>
              <a:t>vents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used</a:t>
            </a:r>
            <a:r>
              <a:rPr lang="it-IT" dirty="0" smtClean="0"/>
              <a:t> </a:t>
            </a:r>
            <a:r>
              <a:rPr lang="it-IT" dirty="0" err="1" smtClean="0"/>
              <a:t>also</a:t>
            </a:r>
            <a:r>
              <a:rPr lang="it-IT" dirty="0" smtClean="0"/>
              <a:t> to </a:t>
            </a:r>
            <a:r>
              <a:rPr lang="it-IT" dirty="0" err="1" smtClean="0"/>
              <a:t>maintain</a:t>
            </a:r>
            <a:r>
              <a:rPr lang="it-IT" dirty="0" smtClean="0"/>
              <a:t> </a:t>
            </a:r>
            <a:r>
              <a:rPr lang="it-IT" dirty="0" err="1" smtClean="0"/>
              <a:t>materialized</a:t>
            </a:r>
            <a:r>
              <a:rPr lang="it-IT" dirty="0" smtClean="0"/>
              <a:t> </a:t>
            </a:r>
            <a:r>
              <a:rPr lang="it-IT" dirty="0" err="1" smtClean="0"/>
              <a:t>views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joins</a:t>
            </a:r>
            <a:r>
              <a:rPr lang="it-IT" dirty="0" smtClean="0"/>
              <a:t> data </a:t>
            </a:r>
            <a:r>
              <a:rPr lang="it-IT" dirty="0" err="1" smtClean="0"/>
              <a:t>owned</a:t>
            </a:r>
            <a:r>
              <a:rPr lang="it-IT" dirty="0" smtClean="0"/>
              <a:t> by </a:t>
            </a:r>
            <a:r>
              <a:rPr lang="it-IT" dirty="0" err="1" smtClean="0"/>
              <a:t>different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with </a:t>
            </a:r>
            <a:r>
              <a:rPr lang="it-IT" dirty="0" err="1" smtClean="0"/>
              <a:t>different</a:t>
            </a:r>
            <a:r>
              <a:rPr lang="it-IT" dirty="0" smtClean="0"/>
              <a:t> data </a:t>
            </a:r>
            <a:r>
              <a:rPr lang="it-IT" dirty="0" err="1" smtClean="0"/>
              <a:t>store</a:t>
            </a:r>
            <a:r>
              <a:rPr lang="it-IT" dirty="0" smtClean="0"/>
              <a:t>.</a:t>
            </a:r>
          </a:p>
          <a:p>
            <a:pPr lvl="1"/>
            <a:endParaRPr lang="it-IT" dirty="0" smtClean="0"/>
          </a:p>
          <a:p>
            <a:endParaRPr lang="it-IT" sz="280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57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72637580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14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536594839"/>
      </p:ext>
    </p:extLst>
  </p:cSld>
  <p:clrMapOvr>
    <a:masterClrMapping/>
  </p:clrMapOvr>
</p:notes>
</file>

<file path=ppt/notesSlides/notesSlide4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chart </a:t>
            </a:r>
            <a:r>
              <a:rPr lang="it-IT" baseline="0" dirty="0" err="1" smtClean="0"/>
              <a:t>provide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subscribing</a:t>
            </a:r>
            <a:r>
              <a:rPr lang="it-IT" baseline="0" dirty="0" smtClean="0"/>
              <a:t> and </a:t>
            </a:r>
            <a:r>
              <a:rPr lang="it-IT" baseline="0" dirty="0" err="1" smtClean="0"/>
              <a:t>publishing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details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each</a:t>
            </a:r>
            <a:r>
              <a:rPr lang="it-IT" baseline="0" dirty="0" smtClean="0"/>
              <a:t>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58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246990650"/>
      </p:ext>
    </p:extLst>
  </p:cSld>
  <p:clrMapOvr>
    <a:masterClrMapping/>
  </p:clrMapOvr>
</p:notes>
</file>

<file path=ppt/notesSlides/notesSlide4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endParaRPr lang="it-IT" dirty="0" smtClean="0"/>
          </a:p>
          <a:p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dashed</a:t>
            </a:r>
            <a:r>
              <a:rPr lang="it-IT" baseline="0" dirty="0" smtClean="0"/>
              <a:t> line show the alternative </a:t>
            </a:r>
            <a:r>
              <a:rPr lang="it-IT" baseline="0" dirty="0" err="1" smtClean="0"/>
              <a:t>publish</a:t>
            </a:r>
            <a:r>
              <a:rPr lang="it-IT" baseline="0" dirty="0" smtClean="0"/>
              <a:t>  </a:t>
            </a:r>
            <a:r>
              <a:rPr lang="it-IT" baseline="0" dirty="0" err="1" smtClean="0"/>
              <a:t>behaviour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choice</a:t>
            </a:r>
            <a:r>
              <a:rPr lang="it-IT" baseline="0" dirty="0" smtClean="0"/>
              <a:t> of the management service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59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666036549"/>
      </p:ext>
    </p:extLst>
  </p:cSld>
  <p:clrMapOvr>
    <a:masterClrMapping/>
  </p:clrMapOvr>
</p:notes>
</file>

<file path=ppt/notesSlides/notesSlide4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Let’s</a:t>
            </a:r>
            <a:r>
              <a:rPr lang="it-IT" dirty="0" smtClean="0"/>
              <a:t> </a:t>
            </a:r>
            <a:r>
              <a:rPr lang="it-IT" dirty="0" err="1" smtClean="0"/>
              <a:t>see</a:t>
            </a:r>
            <a:r>
              <a:rPr lang="it-IT" dirty="0" smtClean="0"/>
              <a:t> some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 first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Maven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dependency</a:t>
            </a:r>
            <a:r>
              <a:rPr lang="it-IT" baseline="0" dirty="0" smtClean="0"/>
              <a:t> to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r>
              <a:rPr lang="it-IT" baseline="0" dirty="0" smtClean="0"/>
              <a:t> (</a:t>
            </a:r>
            <a:r>
              <a:rPr lang="it-IT" baseline="0" dirty="0" err="1" smtClean="0"/>
              <a:t>we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will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how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semplify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development</a:t>
            </a:r>
            <a:r>
              <a:rPr lang="it-IT" baseline="0" dirty="0" smtClean="0"/>
              <a:t>)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err="1" smtClean="0"/>
              <a:t>Then</a:t>
            </a:r>
            <a:r>
              <a:rPr lang="it-IT" dirty="0" smtClean="0"/>
              <a:t> are </a:t>
            </a:r>
            <a:r>
              <a:rPr lang="it-IT" dirty="0" err="1" smtClean="0"/>
              <a:t>reported</a:t>
            </a:r>
            <a:r>
              <a:rPr lang="it-IT" dirty="0" smtClean="0"/>
              <a:t> the binding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coded</a:t>
            </a:r>
            <a:r>
              <a:rPr lang="it-IT" baseline="0" dirty="0" smtClean="0"/>
              <a:t> in a </a:t>
            </a:r>
            <a:r>
              <a:rPr lang="it-IT" baseline="0" dirty="0" err="1" smtClean="0"/>
              <a:t>properties</a:t>
            </a:r>
            <a:r>
              <a:rPr lang="it-IT" baseline="0" dirty="0" smtClean="0"/>
              <a:t> file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</a:t>
            </a:r>
            <a:r>
              <a:rPr lang="it-IT" dirty="0" err="1" smtClean="0"/>
              <a:t>content</a:t>
            </a:r>
            <a:r>
              <a:rPr lang="it-IT" dirty="0" smtClean="0"/>
              <a:t> </a:t>
            </a:r>
            <a:r>
              <a:rPr lang="it-IT" dirty="0" err="1" smtClean="0"/>
              <a:t>type</a:t>
            </a:r>
            <a:r>
              <a:rPr lang="it-IT" dirty="0" smtClean="0"/>
              <a:t> </a:t>
            </a:r>
            <a:r>
              <a:rPr lang="it-IT" dirty="0" err="1" smtClean="0"/>
              <a:t>instead</a:t>
            </a:r>
            <a:r>
              <a:rPr lang="it-IT" dirty="0" smtClean="0"/>
              <a:t> of a  </a:t>
            </a:r>
            <a:r>
              <a:rPr lang="it-IT" dirty="0" err="1" smtClean="0"/>
              <a:t>Json</a:t>
            </a:r>
            <a:r>
              <a:rPr lang="it-IT" dirty="0" smtClean="0"/>
              <a:t> </a:t>
            </a:r>
            <a:r>
              <a:rPr lang="it-IT" dirty="0" err="1" smtClean="0"/>
              <a:t>object</a:t>
            </a:r>
            <a:r>
              <a:rPr lang="it-IT" dirty="0" smtClean="0"/>
              <a:t> I </a:t>
            </a:r>
            <a:r>
              <a:rPr lang="it-IT" dirty="0" err="1" smtClean="0"/>
              <a:t>have</a:t>
            </a:r>
            <a:r>
              <a:rPr lang="it-IT" dirty="0" smtClean="0"/>
              <a:t> </a:t>
            </a:r>
            <a:r>
              <a:rPr lang="it-IT" dirty="0" err="1" smtClean="0"/>
              <a:t>prefered</a:t>
            </a:r>
            <a:r>
              <a:rPr lang="it-IT" dirty="0" smtClean="0"/>
              <a:t> a </a:t>
            </a:r>
            <a:r>
              <a:rPr lang="it-IT" dirty="0" err="1" smtClean="0"/>
              <a:t>typed</a:t>
            </a:r>
            <a:r>
              <a:rPr lang="it-IT" dirty="0" smtClean="0"/>
              <a:t> </a:t>
            </a:r>
            <a:r>
              <a:rPr lang="it-IT" dirty="0" err="1" smtClean="0"/>
              <a:t>class</a:t>
            </a: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The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following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introduction</a:t>
            </a:r>
            <a:r>
              <a:rPr lang="it-IT" baseline="0" dirty="0" smtClean="0"/>
              <a:t> of Spring </a:t>
            </a:r>
            <a:r>
              <a:rPr lang="it-IT" baseline="0" dirty="0" err="1" smtClean="0"/>
              <a:t>Cloud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Stream</a:t>
            </a:r>
            <a:endParaRPr lang="it-IT" baseline="0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baseline="0" dirty="0" err="1" smtClean="0"/>
              <a:t>Each</a:t>
            </a:r>
            <a:r>
              <a:rPr lang="it-IT" baseline="0" dirty="0" smtClean="0"/>
              <a:t> @Input </a:t>
            </a:r>
            <a:r>
              <a:rPr lang="it-IT" baseline="0" dirty="0" err="1" smtClean="0"/>
              <a:t>annotation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define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method</a:t>
            </a:r>
            <a:r>
              <a:rPr lang="it-IT" baseline="0" dirty="0" smtClean="0"/>
              <a:t> </a:t>
            </a:r>
            <a:r>
              <a:rPr lang="it-IT" baseline="0" dirty="0" err="1" smtClean="0"/>
              <a:t>that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corrispond</a:t>
            </a:r>
            <a:r>
              <a:rPr lang="it-IT" baseline="0" dirty="0" smtClean="0"/>
              <a:t> to the </a:t>
            </a:r>
            <a:r>
              <a:rPr lang="it-IT" baseline="0" dirty="0" err="1" smtClean="0"/>
              <a:t>topics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declaration</a:t>
            </a:r>
            <a:r>
              <a:rPr lang="it-IT" baseline="0" dirty="0" smtClean="0"/>
              <a:t>  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81120430"/>
      </p:ext>
    </p:extLst>
  </p:cSld>
  <p:clrMapOvr>
    <a:masterClrMapping/>
  </p:clrMapOvr>
</p:notes>
</file>

<file path=ppt/notesSlides/notesSlide4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interface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seen</a:t>
            </a:r>
            <a:r>
              <a:rPr lang="it-IT" baseline="0" dirty="0" smtClean="0"/>
              <a:t> in the </a:t>
            </a:r>
            <a:r>
              <a:rPr lang="it-IT" baseline="0" dirty="0" err="1" smtClean="0"/>
              <a:t>previous</a:t>
            </a:r>
            <a:r>
              <a:rPr lang="it-IT" baseline="0" dirty="0" smtClean="0"/>
              <a:t> chart</a:t>
            </a:r>
          </a:p>
          <a:p>
            <a:r>
              <a:rPr lang="it-IT" dirty="0" smtClean="0"/>
              <a:t>I </a:t>
            </a:r>
            <a:r>
              <a:rPr lang="it-IT" dirty="0" err="1" smtClean="0"/>
              <a:t>vae</a:t>
            </a:r>
            <a:r>
              <a:rPr lang="it-IT" dirty="0" smtClean="0"/>
              <a:t> </a:t>
            </a:r>
            <a:r>
              <a:rPr lang="it-IT" dirty="0" err="1" smtClean="0"/>
              <a:t>reported</a:t>
            </a:r>
            <a:r>
              <a:rPr lang="it-IT" dirty="0" smtClean="0"/>
              <a:t> </a:t>
            </a:r>
            <a:r>
              <a:rPr lang="it-IT" baseline="0" dirty="0" smtClean="0"/>
              <a:t>the </a:t>
            </a:r>
            <a:r>
              <a:rPr lang="it-IT" dirty="0" err="1" smtClean="0"/>
              <a:t>metods</a:t>
            </a:r>
            <a:r>
              <a:rPr lang="it-IT" dirty="0" smtClean="0"/>
              <a:t> </a:t>
            </a:r>
            <a:r>
              <a:rPr lang="it-IT" dirty="0" err="1" smtClean="0"/>
              <a:t>that</a:t>
            </a:r>
            <a:r>
              <a:rPr lang="it-IT" dirty="0" smtClean="0"/>
              <a:t> </a:t>
            </a:r>
            <a:r>
              <a:rPr lang="it-IT" dirty="0" err="1" smtClean="0"/>
              <a:t>reads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typed</a:t>
            </a:r>
            <a:r>
              <a:rPr lang="it-IT" baseline="0" dirty="0" smtClean="0"/>
              <a:t> message </a:t>
            </a:r>
            <a:r>
              <a:rPr lang="it-IT" baseline="0" dirty="0" err="1" smtClean="0"/>
              <a:t>payload</a:t>
            </a:r>
            <a:r>
              <a:rPr lang="it-IT" baseline="0" dirty="0" smtClean="0"/>
              <a:t> from the </a:t>
            </a:r>
            <a:r>
              <a:rPr lang="it-IT" baseline="0" dirty="0" err="1" smtClean="0"/>
              <a:t>topics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59182754"/>
      </p:ext>
    </p:extLst>
  </p:cSld>
  <p:clrMapOvr>
    <a:masterClrMapping/>
  </p:clrMapOvr>
</p:notes>
</file>

<file path=ppt/notesSlides/notesSlide4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dirty="0" smtClean="0"/>
              <a:t>Interface and </a:t>
            </a:r>
            <a:r>
              <a:rPr lang="it-IT" dirty="0" err="1" smtClean="0"/>
              <a:t>implementation</a:t>
            </a:r>
            <a:r>
              <a:rPr lang="it-IT" dirty="0" smtClean="0"/>
              <a:t> 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61565420"/>
      </p:ext>
    </p:extLst>
  </p:cSld>
  <p:clrMapOvr>
    <a:masterClrMapping/>
  </p:clrMapOvr>
</p:notes>
</file>

<file path=ppt/notesSlides/notesSlide4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3200" dirty="0" smtClean="0"/>
              <a:t>So </a:t>
            </a:r>
            <a:r>
              <a:rPr lang="it-IT" sz="3200" dirty="0" err="1" smtClean="0"/>
              <a:t>let’us</a:t>
            </a:r>
            <a:r>
              <a:rPr lang="it-IT" sz="3200" dirty="0" smtClean="0"/>
              <a:t> </a:t>
            </a:r>
            <a:r>
              <a:rPr lang="it-IT" sz="3200" dirty="0" err="1" smtClean="0"/>
              <a:t>see</a:t>
            </a:r>
            <a:r>
              <a:rPr lang="it-IT" sz="3200" dirty="0" smtClean="0"/>
              <a:t> the </a:t>
            </a:r>
            <a:r>
              <a:rPr lang="it-IT" sz="3200" dirty="0" err="1" smtClean="0"/>
              <a:t>coding</a:t>
            </a:r>
            <a:r>
              <a:rPr lang="it-IT" sz="3200" dirty="0" smtClean="0"/>
              <a:t> overhead </a:t>
            </a:r>
            <a:r>
              <a:rPr lang="it-IT" sz="3200" dirty="0" err="1" smtClean="0"/>
              <a:t>when</a:t>
            </a:r>
            <a:r>
              <a:rPr lang="it-IT" sz="3200" dirty="0" smtClean="0"/>
              <a:t> </a:t>
            </a:r>
            <a:r>
              <a:rPr lang="it-IT" sz="3200" dirty="0" err="1" smtClean="0"/>
              <a:t>introducing</a:t>
            </a:r>
            <a:r>
              <a:rPr lang="it-IT" sz="3200" dirty="0" smtClean="0"/>
              <a:t> </a:t>
            </a:r>
            <a:r>
              <a:rPr lang="it-IT" sz="3200" dirty="0" err="1" smtClean="0"/>
              <a:t>such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methododlogy</a:t>
            </a:r>
            <a:r>
              <a:rPr lang="it-IT" sz="3200" baseline="0" dirty="0" smtClean="0"/>
              <a:t> </a:t>
            </a:r>
          </a:p>
          <a:p>
            <a:r>
              <a:rPr lang="it-IT" sz="3200" dirty="0" smtClean="0"/>
              <a:t>To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baseline="0" dirty="0" smtClean="0"/>
              <a:t> base model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has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been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necessary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adding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timestamp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fields</a:t>
            </a:r>
            <a:r>
              <a:rPr lang="it-IT" sz="3200" baseline="0" dirty="0" smtClean="0"/>
              <a:t>  and booking state in booking </a:t>
            </a:r>
            <a:r>
              <a:rPr lang="it-IT" sz="3200" baseline="0" dirty="0" err="1" smtClean="0"/>
              <a:t>table</a:t>
            </a:r>
            <a:r>
              <a:rPr lang="it-IT" sz="3200" baseline="0" dirty="0" smtClean="0"/>
              <a:t> </a:t>
            </a:r>
          </a:p>
          <a:p>
            <a:r>
              <a:rPr lang="it-IT" sz="3200" baseline="0" dirty="0" smtClean="0"/>
              <a:t>	</a:t>
            </a:r>
            <a:endParaRPr lang="it-IT" sz="3200" dirty="0" smtClean="0"/>
          </a:p>
          <a:p>
            <a:r>
              <a:rPr lang="it-IT" sz="3200" dirty="0" smtClean="0"/>
              <a:t>With </a:t>
            </a:r>
            <a:r>
              <a:rPr lang="it-IT" sz="3200" dirty="0" err="1" smtClean="0"/>
              <a:t>this</a:t>
            </a:r>
            <a:r>
              <a:rPr lang="it-IT" sz="3200" baseline="0" dirty="0" smtClean="0"/>
              <a:t> information </a:t>
            </a:r>
            <a:r>
              <a:rPr lang="it-IT" sz="3200" baseline="0" dirty="0" err="1" smtClean="0"/>
              <a:t>it</a:t>
            </a:r>
            <a:r>
              <a:rPr lang="it-IT" sz="3200" baseline="0" dirty="0" smtClean="0"/>
              <a:t> </a:t>
            </a:r>
            <a:r>
              <a:rPr lang="it-IT" sz="3200" baseline="0" dirty="0" err="1" smtClean="0"/>
              <a:t>wil</a:t>
            </a:r>
            <a:r>
              <a:rPr lang="it-IT" sz="3200" baseline="0" dirty="0" smtClean="0"/>
              <a:t> be </a:t>
            </a:r>
            <a:r>
              <a:rPr lang="it-IT" sz="3200" baseline="0" dirty="0" err="1" smtClean="0"/>
              <a:t>able</a:t>
            </a:r>
            <a:r>
              <a:rPr lang="it-IT" sz="3200" baseline="0" dirty="0" smtClean="0"/>
              <a:t> to </a:t>
            </a:r>
            <a:r>
              <a:rPr lang="it-IT" sz="3200" baseline="0" dirty="0" err="1" smtClean="0"/>
              <a:t>achieve</a:t>
            </a:r>
            <a:endParaRPr lang="it-IT" sz="3200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current</a:t>
            </a:r>
            <a:r>
              <a:rPr lang="it-IT" sz="3200" dirty="0" smtClean="0"/>
              <a:t> state of </a:t>
            </a:r>
            <a:r>
              <a:rPr lang="it-IT" sz="3200" dirty="0" err="1" smtClean="0"/>
              <a:t>each</a:t>
            </a:r>
            <a:r>
              <a:rPr lang="it-IT" sz="3200" dirty="0" smtClean="0"/>
              <a:t> record</a:t>
            </a:r>
          </a:p>
          <a:p>
            <a:pPr lvl="1"/>
            <a:r>
              <a:rPr lang="it-IT" sz="3200" dirty="0" err="1" smtClean="0"/>
              <a:t>Informaton</a:t>
            </a:r>
            <a:r>
              <a:rPr lang="it-IT" sz="3200" dirty="0" smtClean="0"/>
              <a:t> </a:t>
            </a:r>
            <a:r>
              <a:rPr lang="it-IT" sz="3200" dirty="0" err="1" smtClean="0"/>
              <a:t>necessary</a:t>
            </a:r>
            <a:r>
              <a:rPr lang="it-IT" sz="3200" dirty="0" smtClean="0"/>
              <a:t> to </a:t>
            </a:r>
            <a:r>
              <a:rPr lang="it-IT" sz="3200" dirty="0" err="1" smtClean="0"/>
              <a:t>implement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 smtClean="0"/>
              <a:t>behaviour</a:t>
            </a:r>
            <a:endParaRPr lang="it-IT" sz="3200" dirty="0" smtClean="0"/>
          </a:p>
          <a:p>
            <a:pPr lvl="1"/>
            <a:r>
              <a:rPr lang="it-IT" sz="3200" dirty="0" err="1" smtClean="0"/>
              <a:t>Bbokingstate</a:t>
            </a:r>
            <a:r>
              <a:rPr lang="it-IT" sz="3200" dirty="0" smtClean="0"/>
              <a:t> -&gt; </a:t>
            </a:r>
            <a:r>
              <a:rPr lang="it-IT" sz="3200" dirty="0" err="1" smtClean="0"/>
              <a:t>managing</a:t>
            </a:r>
            <a:r>
              <a:rPr lang="it-IT" sz="3200" dirty="0" smtClean="0"/>
              <a:t> the state of the record in the workflow</a:t>
            </a:r>
          </a:p>
          <a:p>
            <a:pPr lvl="1"/>
            <a:r>
              <a:rPr lang="it-IT" sz="3200" dirty="0" err="1" smtClean="0"/>
              <a:t>Timestamof</a:t>
            </a:r>
            <a:r>
              <a:rPr lang="it-IT" sz="3200" dirty="0" smtClean="0"/>
              <a:t> </a:t>
            </a:r>
            <a:r>
              <a:rPr lang="it-IT" sz="3200" dirty="0" err="1" smtClean="0"/>
              <a:t>dcreation</a:t>
            </a:r>
            <a:r>
              <a:rPr lang="it-IT" sz="3200" dirty="0" smtClean="0"/>
              <a:t> to </a:t>
            </a:r>
            <a:r>
              <a:rPr lang="it-IT" sz="3200" dirty="0" err="1" smtClean="0"/>
              <a:t>manage</a:t>
            </a:r>
            <a:r>
              <a:rPr lang="it-IT" sz="3200" dirty="0" smtClean="0"/>
              <a:t> </a:t>
            </a:r>
            <a:r>
              <a:rPr lang="it-IT" sz="3200" dirty="0" err="1" smtClean="0"/>
              <a:t>eventully</a:t>
            </a:r>
            <a:r>
              <a:rPr lang="it-IT" sz="3200" dirty="0" smtClean="0"/>
              <a:t> </a:t>
            </a:r>
            <a:r>
              <a:rPr lang="it-IT" sz="3200" dirty="0" err="1" smtClean="0"/>
              <a:t>errors</a:t>
            </a:r>
            <a:r>
              <a:rPr lang="it-IT" sz="3200" dirty="0" smtClean="0"/>
              <a:t> in the message broker or </a:t>
            </a:r>
            <a:r>
              <a:rPr lang="it-IT" sz="3200" dirty="0" err="1" smtClean="0"/>
              <a:t>application</a:t>
            </a:r>
            <a:endParaRPr lang="it-IT" sz="3200" dirty="0" smtClean="0"/>
          </a:p>
          <a:p>
            <a:endParaRPr lang="it-IT" dirty="0" smtClean="0"/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So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each</a:t>
            </a:r>
            <a:r>
              <a:rPr lang="it-IT" sz="1200" baseline="0" dirty="0" smtClean="0"/>
              <a:t> record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follow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this</a:t>
            </a:r>
            <a:r>
              <a:rPr lang="it-IT" sz="1200" baseline="0" dirty="0" smtClean="0"/>
              <a:t> workflow</a:t>
            </a:r>
            <a:endParaRPr lang="it-IT" sz="120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622668485"/>
      </p:ext>
    </p:extLst>
  </p:cSld>
  <p:clrMapOvr>
    <a:masterClrMapping/>
  </p:clrMapOvr>
</p:notes>
</file>

<file path=ppt/notesSlides/notesSlide4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dirty="0" smtClean="0"/>
              <a:t> code</a:t>
            </a:r>
            <a:r>
              <a:rPr lang="it-IT" baseline="0" dirty="0" smtClean="0"/>
              <a:t> </a:t>
            </a:r>
            <a:r>
              <a:rPr lang="it-IT" baseline="0" dirty="0" err="1" smtClean="0"/>
              <a:t>fragment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scheduler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as</a:t>
            </a:r>
            <a:r>
              <a:rPr lang="it-IT" baseline="0" dirty="0" smtClean="0"/>
              <a:t> a </a:t>
            </a:r>
            <a:r>
              <a:rPr lang="it-IT" baseline="0" dirty="0" err="1" smtClean="0"/>
              <a:t>specific</a:t>
            </a:r>
            <a:r>
              <a:rPr lang="it-IT" baseline="0" dirty="0" smtClean="0"/>
              <a:t> thread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a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application</a:t>
            </a:r>
            <a:endParaRPr lang="it-IT" baseline="0" dirty="0" smtClean="0"/>
          </a:p>
          <a:p>
            <a:pPr lvl="1"/>
            <a:endParaRPr lang="it-IT" sz="3600" i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is</a:t>
            </a:r>
            <a:r>
              <a:rPr lang="it-IT" sz="3600" i="1" dirty="0" smtClean="0"/>
              <a:t> the </a:t>
            </a:r>
            <a:r>
              <a:rPr lang="it-IT" sz="3600" i="1" dirty="0" err="1" smtClean="0"/>
              <a:t>directive</a:t>
            </a:r>
            <a:r>
              <a:rPr lang="it-IT" sz="3600" i="1" dirty="0" smtClean="0"/>
              <a:t> </a:t>
            </a:r>
            <a:r>
              <a:rPr lang="it-IT" sz="3600" i="1" dirty="0" err="1" smtClean="0"/>
              <a:t>that</a:t>
            </a:r>
            <a:r>
              <a:rPr lang="it-IT" sz="3600" i="1" dirty="0" smtClean="0"/>
              <a:t> </a:t>
            </a:r>
            <a:r>
              <a:rPr lang="it-IT" sz="3600" i="0" dirty="0" err="1" smtClean="0"/>
              <a:t>enable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scheduling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behaviour</a:t>
            </a:r>
            <a:r>
              <a:rPr lang="it-IT" sz="3600" i="0" baseline="0" dirty="0" smtClean="0"/>
              <a:t> </a:t>
            </a:r>
            <a:endParaRPr lang="it-IT" sz="3600" dirty="0" smtClean="0"/>
          </a:p>
          <a:p>
            <a:pPr lvl="1"/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baseline="0" dirty="0" smtClean="0"/>
              <a:t>  </a:t>
            </a:r>
            <a:r>
              <a:rPr lang="it-IT" sz="3600" i="0" baseline="0" dirty="0" err="1" smtClean="0"/>
              <a:t>is</a:t>
            </a:r>
            <a:r>
              <a:rPr lang="it-IT" sz="3600" i="0" baseline="0" dirty="0" smtClean="0"/>
              <a:t> the </a:t>
            </a:r>
            <a:r>
              <a:rPr lang="it-IT" sz="3600" i="0" baseline="0" dirty="0" err="1" smtClean="0"/>
              <a:t>directive</a:t>
            </a:r>
            <a:r>
              <a:rPr lang="it-IT" sz="3600" i="0" baseline="0" dirty="0" smtClean="0"/>
              <a:t> </a:t>
            </a:r>
            <a:r>
              <a:rPr lang="it-IT" sz="3600" i="0" baseline="0" dirty="0" err="1" smtClean="0"/>
              <a:t>that</a:t>
            </a:r>
            <a:r>
              <a:rPr lang="it-IT" sz="3600" i="0" baseline="0" dirty="0" smtClean="0"/>
              <a:t>  trigger the </a:t>
            </a:r>
            <a:r>
              <a:rPr lang="it-IT" sz="3600" i="0" baseline="0" dirty="0" err="1" smtClean="0"/>
              <a:t>method</a:t>
            </a:r>
            <a:r>
              <a:rPr lang="it-IT" sz="3600" i="0" baseline="0" dirty="0" smtClean="0"/>
              <a:t> with the </a:t>
            </a:r>
            <a:r>
              <a:rPr lang="it-IT" sz="3600" i="0" baseline="0" dirty="0" err="1" smtClean="0"/>
              <a:t>declared</a:t>
            </a:r>
            <a:r>
              <a:rPr lang="it-IT" sz="3600" i="0" baseline="0" dirty="0" smtClean="0"/>
              <a:t> </a:t>
            </a:r>
            <a:r>
              <a:rPr lang="it-IT" sz="3600" dirty="0" smtClean="0"/>
              <a:t>rate</a:t>
            </a:r>
          </a:p>
          <a:p>
            <a:pPr lvl="1"/>
            <a:endParaRPr lang="it-IT" sz="3600" dirty="0" smtClean="0"/>
          </a:p>
          <a:p>
            <a:pPr lvl="1"/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baseline="0" dirty="0" smtClean="0"/>
              <a:t>the business </a:t>
            </a:r>
            <a:r>
              <a:rPr lang="it-IT" sz="3600" baseline="0" dirty="0" err="1" smtClean="0"/>
              <a:t>logic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that</a:t>
            </a:r>
            <a:r>
              <a:rPr lang="it-IT" sz="3600" baseline="0" dirty="0" smtClean="0"/>
              <a:t> </a:t>
            </a:r>
            <a:r>
              <a:rPr lang="it-IT" sz="3600" baseline="0" dirty="0" err="1" smtClean="0"/>
              <a:t>implements</a:t>
            </a:r>
            <a:r>
              <a:rPr lang="it-IT" sz="3600" baseline="0" dirty="0" smtClean="0"/>
              <a:t> </a:t>
            </a:r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 </a:t>
            </a:r>
          </a:p>
          <a:p>
            <a:endParaRPr lang="it-IT" baseline="0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64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90099048"/>
      </p:ext>
    </p:extLst>
  </p:cSld>
  <p:clrMapOvr>
    <a:masterClrMapping/>
  </p:clrMapOvr>
</p:notes>
</file>

<file path=ppt/notesSlides/notesSlide4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5268218"/>
      </p:ext>
    </p:extLst>
  </p:cSld>
  <p:clrMapOvr>
    <a:masterClrMapping/>
  </p:clrMapOvr>
</p:notes>
</file>

<file path=ppt/notesSlides/notesSlide4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smtClean="0"/>
              <a:t>The </a:t>
            </a:r>
            <a:r>
              <a:rPr lang="it-IT" dirty="0" err="1" smtClean="0"/>
              <a:t>behaviour</a:t>
            </a:r>
            <a:r>
              <a:rPr lang="it-IT" dirty="0" smtClean="0"/>
              <a:t> of Eureka inside PWS</a:t>
            </a:r>
          </a:p>
          <a:p>
            <a:endParaRPr lang="it-IT" smtClean="0"/>
          </a:p>
          <a:p>
            <a:r>
              <a:rPr lang="it-IT" smtClean="0"/>
              <a:t>Eureka </a:t>
            </a:r>
            <a:r>
              <a:rPr lang="it-IT" dirty="0" err="1" smtClean="0"/>
              <a:t>will</a:t>
            </a:r>
            <a:r>
              <a:rPr lang="it-IT" dirty="0" smtClean="0"/>
              <a:t> use the PWS </a:t>
            </a:r>
            <a:r>
              <a:rPr lang="it-IT" dirty="0" err="1" smtClean="0"/>
              <a:t>features</a:t>
            </a:r>
            <a:r>
              <a:rPr lang="it-IT" dirty="0" smtClean="0"/>
              <a:t> of </a:t>
            </a:r>
            <a:r>
              <a:rPr lang="it-IT" dirty="0" err="1" smtClean="0"/>
              <a:t>dynamical</a:t>
            </a:r>
            <a:r>
              <a:rPr lang="it-IT" dirty="0" smtClean="0"/>
              <a:t> </a:t>
            </a:r>
            <a:r>
              <a:rPr lang="it-IT" dirty="0" err="1" smtClean="0"/>
              <a:t>allocated</a:t>
            </a:r>
            <a:r>
              <a:rPr lang="it-IT" dirty="0" smtClean="0"/>
              <a:t> </a:t>
            </a:r>
            <a:r>
              <a:rPr lang="it-IT" dirty="0" err="1" smtClean="0"/>
              <a:t>ports</a:t>
            </a:r>
            <a:r>
              <a:rPr lang="it-IT" dirty="0" smtClean="0"/>
              <a:t> so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easy to </a:t>
            </a:r>
            <a:r>
              <a:rPr lang="it-IT" dirty="0" err="1" smtClean="0"/>
              <a:t>add</a:t>
            </a:r>
            <a:r>
              <a:rPr lang="it-IT" dirty="0" smtClean="0"/>
              <a:t> a new </a:t>
            </a:r>
            <a:r>
              <a:rPr lang="it-IT" dirty="0" err="1" smtClean="0"/>
              <a:t>instance</a:t>
            </a:r>
            <a:r>
              <a:rPr lang="it-IT" dirty="0" smtClean="0"/>
              <a:t> of a service </a:t>
            </a:r>
            <a:r>
              <a:rPr lang="it-IT" dirty="0" err="1" smtClean="0"/>
              <a:t>discovered</a:t>
            </a:r>
            <a:r>
              <a:rPr lang="it-IT" dirty="0" smtClean="0"/>
              <a:t> and </a:t>
            </a:r>
            <a:r>
              <a:rPr lang="it-IT" dirty="0" err="1" smtClean="0"/>
              <a:t>registred</a:t>
            </a:r>
            <a:r>
              <a:rPr lang="it-IT" dirty="0" smtClean="0"/>
              <a:t> inside the eureka server </a:t>
            </a:r>
            <a:r>
              <a:rPr lang="it-IT" dirty="0" err="1" smtClean="0"/>
              <a:t>running</a:t>
            </a:r>
            <a:r>
              <a:rPr lang="it-IT" dirty="0" smtClean="0"/>
              <a:t> inside PWS.</a:t>
            </a:r>
          </a:p>
          <a:p>
            <a:endParaRPr lang="it-IT" dirty="0" smtClean="0"/>
          </a:p>
          <a:p>
            <a:r>
              <a:rPr lang="it-IT" dirty="0" smtClean="0"/>
              <a:t>[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enought</a:t>
            </a:r>
            <a:r>
              <a:rPr lang="it-IT" dirty="0" smtClean="0"/>
              <a:t> scale out more </a:t>
            </a:r>
            <a:r>
              <a:rPr lang="it-IT" dirty="0" err="1" smtClean="0"/>
              <a:t>tahn</a:t>
            </a:r>
            <a:r>
              <a:rPr lang="it-IT" dirty="0" smtClean="0"/>
              <a:t> an </a:t>
            </a:r>
            <a:r>
              <a:rPr lang="it-IT" dirty="0" err="1" smtClean="0"/>
              <a:t>instance</a:t>
            </a:r>
            <a:r>
              <a:rPr lang="it-IT" dirty="0" smtClean="0"/>
              <a:t> of a </a:t>
            </a:r>
            <a:r>
              <a:rPr lang="it-IT" dirty="0" err="1" smtClean="0"/>
              <a:t>registred</a:t>
            </a:r>
            <a:r>
              <a:rPr lang="it-IT" dirty="0" smtClean="0"/>
              <a:t> service under Eureka </a:t>
            </a:r>
            <a:r>
              <a:rPr lang="it-IT" dirty="0" err="1" smtClean="0"/>
              <a:t>thata</a:t>
            </a:r>
            <a:r>
              <a:rPr lang="it-IT" dirty="0" smtClean="0"/>
              <a:t> PWS </a:t>
            </a:r>
            <a:r>
              <a:rPr lang="it-IT" dirty="0" err="1" smtClean="0"/>
              <a:t>will</a:t>
            </a:r>
            <a:r>
              <a:rPr lang="it-IT" dirty="0" smtClean="0"/>
              <a:t> allocate new </a:t>
            </a:r>
            <a:r>
              <a:rPr lang="it-IT" dirty="0" err="1" smtClean="0"/>
              <a:t>port</a:t>
            </a:r>
            <a:r>
              <a:rPr lang="it-IT" dirty="0" smtClean="0"/>
              <a:t> </a:t>
            </a:r>
            <a:r>
              <a:rPr lang="it-IT" dirty="0" err="1" smtClean="0"/>
              <a:t>dinamically</a:t>
            </a:r>
            <a:r>
              <a:rPr lang="it-IT" dirty="0" smtClean="0"/>
              <a:t> and </a:t>
            </a:r>
            <a:r>
              <a:rPr lang="it-IT" dirty="0" err="1" smtClean="0"/>
              <a:t>then</a:t>
            </a:r>
            <a:r>
              <a:rPr lang="it-IT" dirty="0" smtClean="0"/>
              <a:t> </a:t>
            </a:r>
            <a:r>
              <a:rPr lang="it-IT" dirty="0" err="1" smtClean="0"/>
              <a:t>register</a:t>
            </a:r>
            <a:r>
              <a:rPr lang="it-IT" dirty="0" smtClean="0"/>
              <a:t> </a:t>
            </a:r>
            <a:r>
              <a:rPr lang="it-IT" dirty="0" err="1" smtClean="0"/>
              <a:t>themself</a:t>
            </a:r>
            <a:r>
              <a:rPr lang="it-IT" dirty="0" smtClean="0"/>
              <a:t> to the service </a:t>
            </a:r>
            <a:r>
              <a:rPr lang="it-IT" dirty="0" err="1" smtClean="0"/>
              <a:t>discovery</a:t>
            </a:r>
            <a:r>
              <a:rPr lang="it-IT" dirty="0" smtClean="0"/>
              <a:t> server]</a:t>
            </a:r>
          </a:p>
          <a:p>
            <a:endParaRPr lang="it-IT" dirty="0" smtClean="0">
              <a:solidFill>
                <a:srgbClr val="FF0000"/>
              </a:solidFill>
            </a:endParaRPr>
          </a:p>
          <a:p>
            <a:r>
              <a:rPr lang="it-IT" dirty="0" smtClean="0">
                <a:solidFill>
                  <a:srgbClr val="FF0000"/>
                </a:solidFill>
              </a:rPr>
              <a:t>Inside </a:t>
            </a:r>
            <a:r>
              <a:rPr lang="it-IT" dirty="0" err="1" smtClean="0">
                <a:solidFill>
                  <a:srgbClr val="FF0000"/>
                </a:solidFill>
              </a:rPr>
              <a:t>pws</a:t>
            </a:r>
            <a:r>
              <a:rPr lang="it-IT" dirty="0" smtClean="0">
                <a:solidFill>
                  <a:srgbClr val="FF0000"/>
                </a:solidFill>
              </a:rPr>
              <a:t> monitor and </a:t>
            </a:r>
            <a:r>
              <a:rPr lang="it-IT" dirty="0" err="1" smtClean="0">
                <a:solidFill>
                  <a:srgbClr val="FF0000"/>
                </a:solidFill>
              </a:rPr>
              <a:t>elastic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runtime</a:t>
            </a:r>
            <a:r>
              <a:rPr lang="it-IT" dirty="0" smtClean="0">
                <a:solidFill>
                  <a:srgbClr val="FF0000"/>
                </a:solidFill>
              </a:rPr>
              <a:t> and the </a:t>
            </a:r>
            <a:r>
              <a:rPr lang="it-IT" dirty="0" err="1" smtClean="0">
                <a:solidFill>
                  <a:srgbClr val="FF0000"/>
                </a:solidFill>
              </a:rPr>
              <a:t>combination</a:t>
            </a:r>
            <a:r>
              <a:rPr lang="it-IT" dirty="0" smtClean="0">
                <a:solidFill>
                  <a:srgbClr val="FF0000"/>
                </a:solidFill>
              </a:rPr>
              <a:t> of the </a:t>
            </a:r>
            <a:r>
              <a:rPr lang="it-IT" dirty="0" err="1" smtClean="0">
                <a:solidFill>
                  <a:srgbClr val="FF0000"/>
                </a:solidFill>
              </a:rPr>
              <a:t>two</a:t>
            </a:r>
            <a:r>
              <a:rPr lang="it-IT" dirty="0" smtClean="0">
                <a:solidFill>
                  <a:srgbClr val="FF0000"/>
                </a:solidFill>
              </a:rPr>
              <a:t> cache and the </a:t>
            </a:r>
            <a:r>
              <a:rPr lang="it-IT" dirty="0" err="1" smtClean="0">
                <a:solidFill>
                  <a:srgbClr val="FF0000"/>
                </a:solidFill>
              </a:rPr>
              <a:t>hearthbeat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makes</a:t>
            </a:r>
            <a:r>
              <a:rPr lang="it-IT" dirty="0" smtClean="0">
                <a:solidFill>
                  <a:srgbClr val="FF0000"/>
                </a:solidFill>
              </a:rPr>
              <a:t> a </a:t>
            </a:r>
            <a:r>
              <a:rPr lang="it-IT" dirty="0" err="1" smtClean="0">
                <a:solidFill>
                  <a:srgbClr val="FF0000"/>
                </a:solidFill>
              </a:rPr>
              <a:t>standalone</a:t>
            </a:r>
            <a:r>
              <a:rPr lang="it-IT" dirty="0" smtClean="0">
                <a:solidFill>
                  <a:srgbClr val="FF0000"/>
                </a:solidFill>
              </a:rPr>
              <a:t> eureka server configuration </a:t>
            </a:r>
            <a:r>
              <a:rPr lang="it-IT" dirty="0" err="1" smtClean="0">
                <a:solidFill>
                  <a:srgbClr val="FF0000"/>
                </a:solidFill>
              </a:rPr>
              <a:t>fairly</a:t>
            </a:r>
            <a:r>
              <a:rPr lang="it-IT" dirty="0" smtClean="0">
                <a:solidFill>
                  <a:srgbClr val="FF0000"/>
                </a:solidFill>
              </a:rPr>
              <a:t> </a:t>
            </a:r>
            <a:r>
              <a:rPr lang="it-IT" dirty="0" err="1" smtClean="0">
                <a:solidFill>
                  <a:srgbClr val="FF0000"/>
                </a:solidFill>
              </a:rPr>
              <a:t>resilient</a:t>
            </a:r>
            <a:r>
              <a:rPr lang="it-IT" dirty="0" smtClean="0">
                <a:solidFill>
                  <a:srgbClr val="FF0000"/>
                </a:solidFill>
              </a:rPr>
              <a:t> to </a:t>
            </a:r>
            <a:r>
              <a:rPr lang="it-IT" dirty="0" err="1" smtClean="0">
                <a:solidFill>
                  <a:srgbClr val="FF0000"/>
                </a:solidFill>
              </a:rPr>
              <a:t>failure</a:t>
            </a:r>
            <a:endParaRPr lang="it-IT" dirty="0" smtClean="0">
              <a:solidFill>
                <a:srgbClr val="FF0000"/>
              </a:solidFill>
            </a:endParaRP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58901123"/>
      </p:ext>
    </p:extLst>
  </p:cSld>
  <p:clrMapOvr>
    <a:masterClrMapping/>
  </p:clrMapOvr>
</p:notes>
</file>

<file path=ppt/notesSlides/notesSlide4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Details</a:t>
            </a:r>
            <a:r>
              <a:rPr lang="it-IT" dirty="0" smtClean="0"/>
              <a:t> of client </a:t>
            </a:r>
            <a:r>
              <a:rPr lang="it-IT" dirty="0" err="1" smtClean="0"/>
              <a:t>invocation</a:t>
            </a:r>
            <a:r>
              <a:rPr lang="it-IT" dirty="0" smtClean="0"/>
              <a:t> </a:t>
            </a:r>
            <a:r>
              <a:rPr lang="it-IT" dirty="0" err="1" smtClean="0"/>
              <a:t>toward</a:t>
            </a:r>
            <a:r>
              <a:rPr lang="it-IT" dirty="0" smtClean="0"/>
              <a:t> service </a:t>
            </a:r>
          </a:p>
          <a:p>
            <a:r>
              <a:rPr lang="it-IT" dirty="0" smtClean="0"/>
              <a:t>Index</a:t>
            </a:r>
            <a:r>
              <a:rPr lang="it-IT" baseline="0" dirty="0" smtClean="0"/>
              <a:t> of the </a:t>
            </a:r>
            <a:r>
              <a:rPr lang="it-IT" baseline="0" dirty="0" err="1" smtClean="0"/>
              <a:t>instance</a:t>
            </a:r>
            <a:endParaRPr lang="it-IT" baseline="0" dirty="0" smtClean="0"/>
          </a:p>
          <a:p>
            <a:r>
              <a:rPr lang="it-IT" baseline="0" dirty="0" smtClean="0"/>
              <a:t>Output trace of the service </a:t>
            </a:r>
            <a:r>
              <a:rPr lang="it-IT" baseline="0" dirty="0" err="1" smtClean="0"/>
              <a:t>invoked</a:t>
            </a:r>
            <a:r>
              <a:rPr lang="it-IT" baseline="0" dirty="0" smtClean="0"/>
              <a:t> – NOTE IS RESPONDING THE INSTANCE 0 (APP/0)</a:t>
            </a:r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84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053338186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smtClean="0"/>
              <a:t>INTRODUCTION</a:t>
            </a:r>
            <a:r>
              <a:rPr lang="it-IT" sz="1200" baseline="0" dirty="0" smtClean="0"/>
              <a:t> AT THIS PHASE</a:t>
            </a:r>
          </a:p>
          <a:p>
            <a:r>
              <a:rPr lang="it-IT" sz="1200" baseline="0" dirty="0" smtClean="0"/>
              <a:t>Once </a:t>
            </a:r>
            <a:r>
              <a:rPr lang="it-IT" sz="1200" baseline="0" dirty="0" err="1" smtClean="0"/>
              <a:t>defined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patterns</a:t>
            </a:r>
            <a:r>
              <a:rPr lang="it-IT" sz="1200" baseline="0" dirty="0" smtClean="0"/>
              <a:t> and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we</a:t>
            </a:r>
            <a:r>
              <a:rPr lang="it-IT" sz="1200" baseline="0" dirty="0" smtClean="0"/>
              <a:t> start the </a:t>
            </a:r>
            <a:r>
              <a:rPr lang="it-IT" sz="1200" baseline="0" dirty="0" err="1" smtClean="0"/>
              <a:t>microservice’s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development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I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highlight</a:t>
            </a:r>
            <a:r>
              <a:rPr lang="it-IT" sz="1200" baseline="0" dirty="0" smtClean="0"/>
              <a:t> some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and configuration </a:t>
            </a:r>
            <a:r>
              <a:rPr lang="it-IT" sz="1200" baseline="0" dirty="0" err="1" smtClean="0"/>
              <a:t>details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related</a:t>
            </a:r>
            <a:r>
              <a:rPr lang="it-IT" sz="1200" baseline="0" dirty="0" smtClean="0"/>
              <a:t> to the </a:t>
            </a:r>
            <a:r>
              <a:rPr lang="it-IT" sz="1200" baseline="0" dirty="0" err="1" smtClean="0"/>
              <a:t>tecnology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choosed</a:t>
            </a:r>
            <a:r>
              <a:rPr lang="it-IT" sz="1200" baseline="0" dirty="0" smtClean="0"/>
              <a:t> </a:t>
            </a:r>
          </a:p>
          <a:p>
            <a:r>
              <a:rPr lang="it-IT" sz="1200" baseline="0" dirty="0" smtClean="0"/>
              <a:t>With the focus on database per service pattern  </a:t>
            </a:r>
          </a:p>
          <a:p>
            <a:endParaRPr lang="it-IT" sz="1200" baseline="0" dirty="0" smtClean="0"/>
          </a:p>
          <a:p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20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This</a:t>
            </a:r>
            <a:r>
              <a:rPr lang="it-IT" sz="1200" dirty="0" smtClean="0"/>
              <a:t> </a:t>
            </a:r>
            <a:r>
              <a:rPr lang="it-IT" sz="1200" dirty="0" err="1" smtClean="0"/>
              <a:t>is</a:t>
            </a:r>
            <a:r>
              <a:rPr lang="it-IT" sz="1200" dirty="0" smtClean="0"/>
              <a:t> the </a:t>
            </a:r>
            <a:r>
              <a:rPr lang="it-IT" sz="1200" dirty="0" err="1" smtClean="0"/>
              <a:t>technical</a:t>
            </a:r>
            <a:r>
              <a:rPr lang="it-IT" sz="1200" dirty="0" smtClean="0"/>
              <a:t> layout</a:t>
            </a:r>
            <a:r>
              <a:rPr lang="it-IT" sz="1200" baseline="0" dirty="0" smtClean="0"/>
              <a:t> of the service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have</a:t>
            </a:r>
            <a:r>
              <a:rPr lang="it-IT" sz="1200" baseline="0" dirty="0" smtClean="0"/>
              <a:t> in </a:t>
            </a:r>
            <a:r>
              <a:rPr lang="it-IT" sz="1200" baseline="0" dirty="0" err="1" smtClean="0"/>
              <a:t>charge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the</a:t>
            </a:r>
            <a:r>
              <a:rPr lang="it-IT" sz="1200" baseline="0" dirty="0" smtClean="0"/>
              <a:t> booking information </a:t>
            </a:r>
            <a:r>
              <a:rPr lang="it-IT" sz="1200" baseline="0" dirty="0" err="1" smtClean="0"/>
              <a:t>function</a:t>
            </a:r>
            <a:r>
              <a:rPr lang="it-IT" sz="1200" baseline="0" dirty="0" smtClean="0"/>
              <a:t>. </a:t>
            </a:r>
          </a:p>
          <a:p>
            <a:r>
              <a:rPr lang="it-IT" sz="1200" dirty="0" smtClean="0"/>
              <a:t>I </a:t>
            </a:r>
            <a:r>
              <a:rPr lang="it-IT" sz="1200" dirty="0" err="1" smtClean="0"/>
              <a:t>will</a:t>
            </a:r>
            <a:r>
              <a:rPr lang="it-IT" sz="1200" dirty="0" smtClean="0"/>
              <a:t> focus 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the development highlights of database per service architecture:</a:t>
            </a:r>
            <a:r>
              <a:rPr lang="en-US" sz="1200" b="0" i="0" kern="1200" baseline="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the implementation of </a:t>
            </a:r>
            <a:r>
              <a:rPr lang="en-US" sz="1200" b="0" i="0" u="none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REST</a:t>
            </a:r>
            <a:r>
              <a:rPr lang="en-US" sz="1200" b="0" i="0" kern="1200" dirty="0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 API and </a:t>
            </a:r>
            <a:r>
              <a:rPr lang="en-US" sz="1200" b="0" i="0" kern="1200" dirty="0" err="1" smtClean="0">
                <a:solidFill>
                  <a:schemeClr val="tx1"/>
                </a:solidFill>
                <a:effectLst/>
                <a:latin typeface="+mn-lt"/>
                <a:ea typeface="+mn-ea"/>
                <a:cs typeface="+mn-cs"/>
              </a:rPr>
              <a:t>datastore</a:t>
            </a:r>
            <a:endParaRPr lang="it-IT" sz="1200" dirty="0" smtClean="0"/>
          </a:p>
          <a:p>
            <a:r>
              <a:rPr lang="it-IT" sz="1200" dirty="0" smtClean="0"/>
              <a:t>The blue </a:t>
            </a:r>
            <a:r>
              <a:rPr lang="it-IT" sz="1200" dirty="0" err="1" smtClean="0"/>
              <a:t>shape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represents</a:t>
            </a:r>
            <a:r>
              <a:rPr lang="it-IT" sz="1200" baseline="0" dirty="0" smtClean="0"/>
              <a:t> the core </a:t>
            </a:r>
            <a:r>
              <a:rPr lang="it-IT" sz="1200" baseline="0" dirty="0" err="1" smtClean="0"/>
              <a:t>functionality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that</a:t>
            </a:r>
            <a:r>
              <a:rPr lang="it-IT" sz="1200" baseline="0" dirty="0" smtClean="0"/>
              <a:t> are </a:t>
            </a:r>
            <a:r>
              <a:rPr lang="it-IT" sz="1200" baseline="0" dirty="0" err="1" smtClean="0"/>
              <a:t>exposed</a:t>
            </a:r>
            <a:r>
              <a:rPr lang="it-IT" sz="1200" baseline="0" dirty="0" smtClean="0"/>
              <a:t> by REST API on the HTTP </a:t>
            </a:r>
            <a:r>
              <a:rPr lang="it-IT" sz="1200" baseline="0" dirty="0" err="1" smtClean="0"/>
              <a:t>protocol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The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listen</a:t>
            </a:r>
            <a:r>
              <a:rPr lang="it-IT" sz="1200" baseline="0" dirty="0" smtClean="0"/>
              <a:t> to the REST </a:t>
            </a:r>
            <a:r>
              <a:rPr lang="it-IT" sz="1200" baseline="0" dirty="0" err="1" smtClean="0"/>
              <a:t>requests</a:t>
            </a:r>
            <a:r>
              <a:rPr lang="it-IT" sz="1200" baseline="0" dirty="0" smtClean="0"/>
              <a:t> on the 7111 </a:t>
            </a:r>
            <a:r>
              <a:rPr lang="it-IT" sz="1200" baseline="0" dirty="0" err="1" smtClean="0"/>
              <a:t>port</a:t>
            </a:r>
            <a:r>
              <a:rPr lang="it-IT" sz="1200" baseline="0" dirty="0" smtClean="0"/>
              <a:t>.</a:t>
            </a:r>
          </a:p>
          <a:p>
            <a:r>
              <a:rPr lang="it-IT" sz="1200" baseline="0" dirty="0" smtClean="0"/>
              <a:t>For the </a:t>
            </a:r>
            <a:r>
              <a:rPr lang="it-IT" sz="1200" baseline="0" dirty="0" err="1" smtClean="0"/>
              <a:t>datastore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will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showed</a:t>
            </a:r>
            <a:r>
              <a:rPr lang="it-IT" sz="1200" baseline="0" dirty="0" smtClean="0"/>
              <a:t> the </a:t>
            </a:r>
            <a:r>
              <a:rPr lang="it-IT" sz="1200" baseline="0" dirty="0" err="1" smtClean="0"/>
              <a:t>invariant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implementation</a:t>
            </a:r>
            <a:r>
              <a:rPr lang="it-IT" sz="1200" baseline="0" dirty="0" smtClean="0"/>
              <a:t> with an H2 </a:t>
            </a:r>
            <a:r>
              <a:rPr lang="it-IT" sz="1200" baseline="0" dirty="0" err="1" smtClean="0"/>
              <a:t>embedded</a:t>
            </a:r>
            <a:r>
              <a:rPr lang="it-IT" sz="1200" baseline="0" dirty="0" smtClean="0"/>
              <a:t> and in </a:t>
            </a:r>
            <a:r>
              <a:rPr lang="it-IT" sz="1200" baseline="0" dirty="0" err="1" smtClean="0"/>
              <a:t>memory</a:t>
            </a:r>
            <a:r>
              <a:rPr lang="it-IT" sz="1200" baseline="0" dirty="0" smtClean="0"/>
              <a:t>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 and with a standard </a:t>
            </a:r>
            <a:r>
              <a:rPr lang="it-IT" sz="1200" baseline="0" dirty="0" err="1" smtClean="0"/>
              <a:t>MySql</a:t>
            </a:r>
            <a:r>
              <a:rPr lang="it-IT" sz="1200" baseline="0" dirty="0" smtClean="0"/>
              <a:t> server </a:t>
            </a:r>
            <a:r>
              <a:rPr lang="it-IT" sz="1200" baseline="0" dirty="0" err="1" smtClean="0"/>
              <a:t>instance</a:t>
            </a:r>
            <a:r>
              <a:rPr lang="it-IT" sz="1200" baseline="0" dirty="0" smtClean="0"/>
              <a:t>.</a:t>
            </a:r>
          </a:p>
          <a:p>
            <a:pPr marL="0" marR="0" indent="0" algn="l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it-IT" sz="1200" dirty="0" smtClean="0"/>
              <a:t>H2 in </a:t>
            </a:r>
            <a:r>
              <a:rPr lang="it-IT" sz="1200" dirty="0" err="1" smtClean="0"/>
              <a:t>memory</a:t>
            </a:r>
            <a:r>
              <a:rPr lang="it-IT" sz="1200" dirty="0" smtClean="0"/>
              <a:t>(performance / fast </a:t>
            </a:r>
            <a:r>
              <a:rPr lang="it-IT" sz="1200" dirty="0" err="1" smtClean="0"/>
              <a:t>unit</a:t>
            </a:r>
            <a:r>
              <a:rPr lang="it-IT" sz="1200" dirty="0" smtClean="0"/>
              <a:t> test </a:t>
            </a:r>
            <a:r>
              <a:rPr lang="it-IT" sz="1200" dirty="0" err="1" smtClean="0"/>
              <a:t>execution</a:t>
            </a:r>
            <a:r>
              <a:rPr lang="it-IT" sz="1200" dirty="0" smtClean="0"/>
              <a:t>/ </a:t>
            </a:r>
            <a:r>
              <a:rPr lang="it-IT" sz="1200" dirty="0" err="1" smtClean="0"/>
              <a:t>enforcement</a:t>
            </a:r>
            <a:r>
              <a:rPr lang="it-IT" sz="1200" dirty="0" smtClean="0"/>
              <a:t> of the database per service pattern</a:t>
            </a:r>
            <a:endParaRPr lang="it-IT" dirty="0" smtClean="0"/>
          </a:p>
          <a:p>
            <a:endParaRPr lang="it-IT" sz="1200" baseline="0" dirty="0" smtClean="0"/>
          </a:p>
          <a:p>
            <a:endParaRPr lang="it-IT" sz="1200" baseline="0" dirty="0" smtClean="0"/>
          </a:p>
          <a:p>
            <a:r>
              <a:rPr lang="en-US" dirty="0" smtClean="0"/>
              <a:t/>
            </a:r>
            <a:br>
              <a:rPr lang="en-US" dirty="0" smtClean="0"/>
            </a:br>
            <a:endParaRPr lang="it-IT" sz="1200" baseline="0" dirty="0" smtClean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21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0187701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sz="1200" dirty="0" err="1" smtClean="0"/>
              <a:t>These</a:t>
            </a:r>
            <a:r>
              <a:rPr lang="it-IT" sz="1200" dirty="0" smtClean="0"/>
              <a:t> are the </a:t>
            </a:r>
            <a:r>
              <a:rPr lang="it-IT" sz="1200" dirty="0" err="1" smtClean="0"/>
              <a:t>dependency</a:t>
            </a:r>
            <a:r>
              <a:rPr lang="it-IT" sz="1200" dirty="0" smtClean="0"/>
              <a:t> </a:t>
            </a:r>
            <a:r>
              <a:rPr lang="it-IT" sz="1200" dirty="0" err="1" smtClean="0"/>
              <a:t>declared</a:t>
            </a:r>
            <a:r>
              <a:rPr lang="it-IT" sz="1200" dirty="0" smtClean="0"/>
              <a:t> inside the </a:t>
            </a:r>
            <a:r>
              <a:rPr lang="it-IT" sz="1200" dirty="0" err="1" smtClean="0"/>
              <a:t>maven</a:t>
            </a:r>
            <a:r>
              <a:rPr lang="it-IT" sz="1200" dirty="0" smtClean="0"/>
              <a:t> </a:t>
            </a:r>
            <a:r>
              <a:rPr lang="it-IT" sz="1200" dirty="0" err="1" smtClean="0"/>
              <a:t>descriptor</a:t>
            </a:r>
            <a:endParaRPr lang="it-IT" sz="1200" dirty="0" smtClean="0"/>
          </a:p>
          <a:p>
            <a:endParaRPr lang="it-IT" sz="1200" dirty="0" smtClean="0"/>
          </a:p>
          <a:p>
            <a:r>
              <a:rPr lang="it-IT" sz="1200" dirty="0" err="1" smtClean="0"/>
              <a:t>Flyway</a:t>
            </a:r>
            <a:r>
              <a:rPr lang="it-IT" sz="1200" dirty="0" smtClean="0"/>
              <a:t> a database </a:t>
            </a:r>
            <a:r>
              <a:rPr lang="it-IT" sz="1200" dirty="0" err="1" smtClean="0"/>
              <a:t>migration</a:t>
            </a:r>
            <a:r>
              <a:rPr lang="it-IT" sz="1200" dirty="0" smtClean="0"/>
              <a:t> </a:t>
            </a:r>
            <a:r>
              <a:rPr lang="it-IT" sz="1200" dirty="0" err="1" smtClean="0"/>
              <a:t>tool</a:t>
            </a:r>
            <a:endParaRPr lang="it-IT" sz="1200" dirty="0" smtClean="0"/>
          </a:p>
          <a:p>
            <a:r>
              <a:rPr lang="it-IT" sz="1200" dirty="0" smtClean="0"/>
              <a:t>Java </a:t>
            </a:r>
            <a:r>
              <a:rPr lang="it-IT" sz="1200" dirty="0" err="1" smtClean="0"/>
              <a:t>connector</a:t>
            </a:r>
            <a:r>
              <a:rPr lang="it-IT" sz="1200" dirty="0" smtClean="0"/>
              <a:t> for </a:t>
            </a:r>
            <a:r>
              <a:rPr lang="it-IT" sz="1200" dirty="0" err="1" smtClean="0"/>
              <a:t>MySQL</a:t>
            </a:r>
            <a:endParaRPr lang="it-IT" sz="1200" dirty="0" smtClean="0"/>
          </a:p>
          <a:p>
            <a:r>
              <a:rPr lang="it-IT" sz="1200" dirty="0" smtClean="0"/>
              <a:t>Starter web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web </a:t>
            </a:r>
            <a:r>
              <a:rPr lang="it-IT" sz="1200" dirty="0" err="1" smtClean="0"/>
              <a:t>application</a:t>
            </a:r>
            <a:endParaRPr lang="it-IT" sz="1200" dirty="0" smtClean="0"/>
          </a:p>
          <a:p>
            <a:r>
              <a:rPr lang="it-IT" sz="1200" dirty="0" smtClean="0"/>
              <a:t>Data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it-IT" sz="1200" strike="sngStrike" dirty="0" smtClean="0"/>
              <a:t>Spring </a:t>
            </a:r>
            <a:r>
              <a:rPr lang="it-IT" sz="1200" strike="sngStrike" dirty="0" err="1" smtClean="0"/>
              <a:t>Boot</a:t>
            </a:r>
            <a:r>
              <a:rPr lang="it-IT" sz="1200" strike="sngStrike" dirty="0" smtClean="0"/>
              <a:t> </a:t>
            </a:r>
            <a:r>
              <a:rPr lang="it-IT" sz="1200" dirty="0" err="1" smtClean="0"/>
              <a:t>capabilities</a:t>
            </a:r>
            <a:r>
              <a:rPr lang="it-IT" sz="1200" dirty="0" smtClean="0"/>
              <a:t> for </a:t>
            </a:r>
            <a:r>
              <a:rPr lang="it-IT" sz="1200" dirty="0" err="1" smtClean="0"/>
              <a:t>rest</a:t>
            </a:r>
            <a:r>
              <a:rPr lang="it-IT" sz="1200" dirty="0" smtClean="0"/>
              <a:t> </a:t>
            </a:r>
            <a:r>
              <a:rPr lang="en-US" sz="1200" dirty="0" smtClean="0"/>
              <a:t>web services developed on top of data repositories</a:t>
            </a:r>
            <a:endParaRPr lang="it-IT" sz="1200" dirty="0" smtClean="0"/>
          </a:p>
          <a:p>
            <a:r>
              <a:rPr lang="it-IT" sz="1200" dirty="0" smtClean="0"/>
              <a:t>JPA for the data management in a </a:t>
            </a:r>
            <a:r>
              <a:rPr lang="it-IT" sz="1200" dirty="0" err="1" smtClean="0"/>
              <a:t>relational</a:t>
            </a:r>
            <a:r>
              <a:rPr lang="it-IT" sz="1200" dirty="0" smtClean="0"/>
              <a:t> database</a:t>
            </a:r>
          </a:p>
          <a:p>
            <a:r>
              <a:rPr lang="it-IT" sz="1200" dirty="0" smtClean="0"/>
              <a:t>H2 database</a:t>
            </a:r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22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14551656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the microservices package </a:t>
            </a:r>
            <a:r>
              <a:rPr lang="it-IT" baseline="0" dirty="0" err="1" smtClean="0"/>
              <a:t>details</a:t>
            </a:r>
            <a:endParaRPr lang="it-IT" baseline="0" dirty="0" smtClean="0"/>
          </a:p>
          <a:p>
            <a:r>
              <a:rPr lang="it-IT" baseline="0" dirty="0" smtClean="0"/>
              <a:t>In the root package </a:t>
            </a:r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has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been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implemented</a:t>
            </a:r>
            <a:r>
              <a:rPr lang="it-IT" baseline="0" dirty="0" smtClean="0"/>
              <a:t> the Spring </a:t>
            </a:r>
            <a:r>
              <a:rPr lang="it-IT" baseline="0" dirty="0" err="1" smtClean="0"/>
              <a:t>Boot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Main</a:t>
            </a:r>
            <a:r>
              <a:rPr lang="it-IT" baseline="0" dirty="0" smtClean="0"/>
              <a:t>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</a:t>
            </a:r>
            <a:r>
              <a:rPr lang="it-IT" baseline="0" dirty="0" err="1" smtClean="0"/>
              <a:t>other</a:t>
            </a:r>
            <a:r>
              <a:rPr lang="it-IT" baseline="0" dirty="0" smtClean="0"/>
              <a:t> </a:t>
            </a:r>
            <a:r>
              <a:rPr lang="it-IT" baseline="0" dirty="0" err="1" smtClean="0"/>
              <a:t>packages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JPA </a:t>
            </a:r>
            <a:r>
              <a:rPr lang="it-IT" baseline="0" dirty="0" err="1" smtClean="0"/>
              <a:t>reposisories</a:t>
            </a:r>
            <a:r>
              <a:rPr lang="it-IT" baseline="0" dirty="0" smtClean="0"/>
              <a:t>, the domain </a:t>
            </a:r>
            <a:r>
              <a:rPr lang="it-IT" baseline="0" dirty="0" err="1" smtClean="0"/>
              <a:t>class</a:t>
            </a:r>
            <a:endParaRPr lang="it-IT" baseline="0" dirty="0" smtClean="0"/>
          </a:p>
          <a:p>
            <a:r>
              <a:rPr lang="it-IT" baseline="0" dirty="0" smtClean="0"/>
              <a:t>The web package </a:t>
            </a:r>
            <a:r>
              <a:rPr lang="it-IT" baseline="0" dirty="0" err="1" smtClean="0"/>
              <a:t>incapsulates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 the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the service</a:t>
            </a:r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23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4097296125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egnaposto immagine diapositiva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Segnaposto note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r>
              <a:rPr lang="it-IT" dirty="0" err="1" smtClean="0"/>
              <a:t>This</a:t>
            </a:r>
            <a:r>
              <a:rPr lang="it-IT" baseline="0" dirty="0" smtClean="0"/>
              <a:t> </a:t>
            </a:r>
            <a:r>
              <a:rPr lang="it-IT" baseline="0" dirty="0" err="1" smtClean="0"/>
              <a:t>is</a:t>
            </a:r>
            <a:r>
              <a:rPr lang="it-IT" baseline="0" dirty="0" smtClean="0"/>
              <a:t> an </a:t>
            </a:r>
            <a:r>
              <a:rPr lang="it-IT" baseline="0" dirty="0" err="1" smtClean="0"/>
              <a:t>example</a:t>
            </a:r>
            <a:r>
              <a:rPr lang="it-IT" baseline="0" dirty="0" smtClean="0"/>
              <a:t> of </a:t>
            </a:r>
            <a:r>
              <a:rPr lang="it-IT" baseline="0" dirty="0" err="1" smtClean="0"/>
              <a:t>rest</a:t>
            </a:r>
            <a:r>
              <a:rPr lang="it-IT" baseline="0" dirty="0" smtClean="0"/>
              <a:t> controller </a:t>
            </a:r>
            <a:r>
              <a:rPr lang="it-IT" baseline="0" dirty="0" err="1" smtClean="0"/>
              <a:t>implementation</a:t>
            </a:r>
            <a:r>
              <a:rPr lang="it-IT" baseline="0" dirty="0" smtClean="0"/>
              <a:t>.</a:t>
            </a:r>
          </a:p>
          <a:p>
            <a:r>
              <a:rPr lang="it-IT" baseline="0" dirty="0" err="1" smtClean="0"/>
              <a:t>It</a:t>
            </a:r>
            <a:r>
              <a:rPr lang="it-IT" baseline="0" dirty="0" smtClean="0"/>
              <a:t> </a:t>
            </a:r>
            <a:r>
              <a:rPr lang="it-IT" baseline="0" dirty="0" err="1" smtClean="0"/>
              <a:t>represents</a:t>
            </a:r>
            <a:r>
              <a:rPr lang="it-IT" baseline="0" dirty="0" smtClean="0"/>
              <a:t> the API </a:t>
            </a:r>
            <a:r>
              <a:rPr lang="it-IT" baseline="0" dirty="0" err="1" smtClean="0"/>
              <a:t>provided</a:t>
            </a:r>
            <a:r>
              <a:rPr lang="it-IT" baseline="0" dirty="0" smtClean="0"/>
              <a:t> by </a:t>
            </a:r>
            <a:r>
              <a:rPr lang="it-IT" baseline="0" dirty="0" err="1" smtClean="0"/>
              <a:t>this</a:t>
            </a:r>
            <a:r>
              <a:rPr lang="it-IT" baseline="0" dirty="0" smtClean="0"/>
              <a:t> service.</a:t>
            </a:r>
          </a:p>
          <a:p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shown</a:t>
            </a:r>
            <a:r>
              <a:rPr lang="it-IT" dirty="0" smtClean="0"/>
              <a:t> </a:t>
            </a:r>
            <a:r>
              <a:rPr lang="it-IT" dirty="0" err="1" smtClean="0"/>
              <a:t>it</a:t>
            </a:r>
            <a:r>
              <a:rPr lang="it-IT" dirty="0" smtClean="0"/>
              <a:t> </a:t>
            </a:r>
            <a:r>
              <a:rPr lang="it-IT" dirty="0" err="1" smtClean="0"/>
              <a:t>consumes</a:t>
            </a:r>
            <a:r>
              <a:rPr lang="it-IT" dirty="0" smtClean="0"/>
              <a:t> the data </a:t>
            </a:r>
            <a:r>
              <a:rPr lang="it-IT" dirty="0" err="1" smtClean="0"/>
              <a:t>access</a:t>
            </a:r>
            <a:r>
              <a:rPr lang="it-IT" dirty="0" smtClean="0"/>
              <a:t> </a:t>
            </a:r>
            <a:r>
              <a:rPr lang="it-IT" dirty="0" err="1" smtClean="0"/>
              <a:t>method</a:t>
            </a:r>
            <a:r>
              <a:rPr lang="it-IT" dirty="0" smtClean="0"/>
              <a:t> </a:t>
            </a:r>
            <a:r>
              <a:rPr lang="it-IT" dirty="0" err="1" smtClean="0"/>
              <a:t>provided</a:t>
            </a:r>
            <a:r>
              <a:rPr lang="it-IT" dirty="0" smtClean="0"/>
              <a:t> by the JPA </a:t>
            </a:r>
            <a:r>
              <a:rPr lang="it-IT" dirty="0" err="1" smtClean="0"/>
              <a:t>reposistories</a:t>
            </a:r>
            <a:endParaRPr lang="it-IT" dirty="0" smtClean="0"/>
          </a:p>
          <a:p>
            <a:endParaRPr lang="it-IT" dirty="0"/>
          </a:p>
        </p:txBody>
      </p:sp>
      <p:sp>
        <p:nvSpPr>
          <p:cNvPr id="4" name="Segnaposto numero diapositiva 3"/>
          <p:cNvSpPr>
            <a:spLocks noGrp="1"/>
          </p:cNvSpPr>
          <p:nvPr>
            <p:ph type="sldNum" sz="quarter" idx="10"/>
          </p:nvPr>
        </p:nvSpPr>
        <p:spPr/>
        <p:txBody>
          <a:bodyPr/>
          <a:lstStyle/>
          <a:p>
            <a:fld id="{44F0E428-D64A-4531-B5D1-9866DFCF1707}" type="slidenum">
              <a:rPr lang="it-IT" smtClean="0"/>
              <a:t>24</a:t>
            </a:fld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542738635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935278078"/>
      </p:ext>
    </p:extLst>
  </p:cSld>
  <p:clrMapOvr>
    <a:masterClrMapping/>
  </p:clrMapOvr>
  <p:transition/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US" smtClean="0"/>
              <a:t>Click to edit Master title style</a:t>
            </a:r>
            <a:endParaRPr lang="en-US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US" smtClean="0"/>
              <a:t>Click to edit Master text styles</a:t>
            </a:r>
          </a:p>
          <a:p>
            <a:pPr lvl="1"/>
            <a:r>
              <a:rPr lang="en-US" smtClean="0"/>
              <a:t>Second level</a:t>
            </a:r>
          </a:p>
          <a:p>
            <a:pPr lvl="2"/>
            <a:r>
              <a:rPr lang="en-US" smtClean="0"/>
              <a:t>Third level</a:t>
            </a:r>
          </a:p>
          <a:p>
            <a:pPr lvl="3"/>
            <a:r>
              <a:rPr lang="en-US" smtClean="0"/>
              <a:t>Fourth level</a:t>
            </a:r>
          </a:p>
          <a:p>
            <a:pPr lvl="4"/>
            <a:r>
              <a:rPr lang="en-US" smtClean="0"/>
              <a:t>Fifth level</a:t>
            </a:r>
            <a:endParaRPr lang="en-US"/>
          </a:p>
        </p:txBody>
      </p:sp>
    </p:spTree>
    <p:extLst>
      <p:ext uri="{BB962C8B-B14F-4D97-AF65-F5344CB8AC3E}">
        <p14:creationId xmlns:p14="http://schemas.microsoft.com/office/powerpoint/2010/main" val="225778336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Layout>
</file>

<file path=ppt/slideMasters/_rels/slideMaster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theme" Target="../theme/theme1.xml"/><Relationship Id="rId1" Type="http://schemas.openxmlformats.org/officeDocument/2006/relationships/slideLayout" Target="../slideLayouts/slideLayout1.xml"/></Relationships>
</file>

<file path=ppt/slideMasters/_rels/slideMaster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eg"/><Relationship Id="rId2" Type="http://schemas.openxmlformats.org/officeDocument/2006/relationships/theme" Target="../theme/theme2.xml"/><Relationship Id="rId1" Type="http://schemas.openxmlformats.org/officeDocument/2006/relationships/slideLayout" Target="../slideLayouts/slideLayout2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074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8178800" y="0"/>
            <a:ext cx="15290800" cy="7200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b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3075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8178800" y="7467600"/>
            <a:ext cx="15290800" cy="62484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0" tIns="0" rIns="0" bIns="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4" r:id="rId1"/>
  </p:sldLayoutIdLst>
  <p:transition/>
  <p:txStyles>
    <p:titleStyle>
      <a:lvl1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ctr" rtl="0" eaLnBrk="0" fontAlgn="base" hangingPunct="0">
        <a:lnSpc>
          <a:spcPct val="90000"/>
        </a:lnSpc>
        <a:spcBef>
          <a:spcPct val="0"/>
        </a:spcBef>
        <a:spcAft>
          <a:spcPct val="0"/>
        </a:spcAft>
        <a:defRPr sz="80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lnSpc>
          <a:spcPct val="90000"/>
        </a:lnSpc>
        <a:spcBef>
          <a:spcPct val="0"/>
        </a:spcBef>
        <a:spcAft>
          <a:spcPct val="0"/>
        </a:spcAft>
        <a:defRPr sz="10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342900" indent="-3429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742950" indent="-28575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143000" indent="-228600" algn="ctr" rtl="0" eaLnBrk="0" fontAlgn="base" hangingPunct="0">
        <a:spcBef>
          <a:spcPct val="0"/>
        </a:spcBef>
        <a:spcAft>
          <a:spcPct val="0"/>
        </a:spcAft>
        <a:buChar char="•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600200" indent="-228600" algn="ctr" rtl="0" eaLnBrk="0" fontAlgn="base" hangingPunct="0">
        <a:spcBef>
          <a:spcPct val="0"/>
        </a:spcBef>
        <a:spcAft>
          <a:spcPct val="0"/>
        </a:spcAft>
        <a:buChar char="–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057400" indent="-228600" algn="ctr" rtl="0" eaLnBrk="0" fontAlgn="base" hangingPunct="0">
        <a:spcBef>
          <a:spcPct val="0"/>
        </a:spcBef>
        <a:spcAft>
          <a:spcPct val="0"/>
        </a:spcAft>
        <a:buChar char="»"/>
        <a:defRPr sz="6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52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Pr>
        <a:blipFill dpi="0" rotWithShape="0">
          <a:blip r:embed="rId3"/>
          <a:srcRect/>
          <a:stretch>
            <a:fillRect/>
          </a:stretch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098" name="Rectangle 1"/>
          <p:cNvSpPr>
            <a:spLocks noGrp="1" noChangeArrowheads="1"/>
          </p:cNvSpPr>
          <p:nvPr>
            <p:ph type="title"/>
          </p:nvPr>
        </p:nvSpPr>
        <p:spPr bwMode="auto">
          <a:xfrm>
            <a:off x="617538" y="241300"/>
            <a:ext cx="23134637" cy="13589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ctr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title style</a:t>
            </a:r>
          </a:p>
        </p:txBody>
      </p:sp>
      <p:sp>
        <p:nvSpPr>
          <p:cNvPr id="4099" name="Rectangle 2"/>
          <p:cNvSpPr>
            <a:spLocks noGrp="1" noChangeArrowheads="1"/>
          </p:cNvSpPr>
          <p:nvPr>
            <p:ph type="body" idx="1"/>
          </p:nvPr>
        </p:nvSpPr>
        <p:spPr bwMode="auto">
          <a:xfrm>
            <a:off x="617538" y="1676400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/>
          <a:p>
            <a:pPr lvl="0"/>
            <a:r>
              <a:rPr lang="en-US" smtClean="0">
                <a:sym typeface="Arial" pitchFamily="34" charset="0"/>
              </a:rPr>
              <a:t>Click to edit Master text styles</a:t>
            </a:r>
          </a:p>
          <a:p>
            <a:pPr lvl="1"/>
            <a:r>
              <a:rPr lang="en-US" smtClean="0">
                <a:sym typeface="Arial" pitchFamily="34" charset="0"/>
              </a:rPr>
              <a:t>Second level</a:t>
            </a:r>
          </a:p>
          <a:p>
            <a:pPr lvl="2"/>
            <a:r>
              <a:rPr lang="en-US" smtClean="0">
                <a:sym typeface="Arial" pitchFamily="34" charset="0"/>
              </a:rPr>
              <a:t>Third level</a:t>
            </a:r>
          </a:p>
          <a:p>
            <a:pPr lvl="3"/>
            <a:r>
              <a:rPr lang="en-US" smtClean="0">
                <a:sym typeface="Arial" pitchFamily="34" charset="0"/>
              </a:rPr>
              <a:t>Fourth level</a:t>
            </a:r>
          </a:p>
          <a:p>
            <a:pPr lvl="4"/>
            <a:r>
              <a:rPr lang="en-US" smtClean="0">
                <a:sym typeface="Arial" pitchFamily="34" charset="0"/>
              </a:rPr>
              <a:t>Fifth level</a:t>
            </a:r>
          </a:p>
        </p:txBody>
      </p:sp>
    </p:spTree>
  </p:cSld>
  <p:clrMap bg1="lt1" tx1="dk1" bg2="lt2" tx2="dk2" accent1="accent1" accent2="accent2" accent3="accent3" accent4="accent4" accent5="accent5" accent6="accent6" hlink="hlink" folHlink="folHlink"/>
  <p:sldLayoutIdLst>
    <p:sldLayoutId id="2147483655" r:id="rId1"/>
  </p:sldLayoutIdLst>
  <p:transition/>
  <p:txStyles>
    <p:titleStyle>
      <a:lvl1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+mj-lt"/>
          <a:ea typeface="+mj-ea"/>
          <a:cs typeface="+mj-cs"/>
          <a:sym typeface="Arial" pitchFamily="34" charset="0"/>
        </a:defRPr>
      </a:lvl1pPr>
      <a:lvl2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2pPr>
      <a:lvl3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3pPr>
      <a:lvl4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4pPr>
      <a:lvl5pPr algn="l" rtl="0" eaLnBrk="0" fontAlgn="base" hangingPunct="0">
        <a:spcBef>
          <a:spcPct val="0"/>
        </a:spcBef>
        <a:spcAft>
          <a:spcPct val="0"/>
        </a:spcAft>
        <a:defRPr sz="72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pitchFamily="34" charset="0"/>
        </a:defRPr>
      </a:lvl5pPr>
      <a:lvl6pPr marL="4572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6pPr>
      <a:lvl7pPr marL="9144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7pPr>
      <a:lvl8pPr marL="13716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8pPr>
      <a:lvl9pPr marL="1828800" algn="ctr" rtl="0" fontAlgn="base">
        <a:spcBef>
          <a:spcPct val="0"/>
        </a:spcBef>
        <a:spcAft>
          <a:spcPct val="0"/>
        </a:spcAft>
        <a:defRPr sz="9600" b="1">
          <a:solidFill>
            <a:schemeClr val="tx1"/>
          </a:solidFill>
          <a:latin typeface="Arial" charset="0"/>
          <a:ea typeface="ヒラギノ角ゴ ProN W6" charset="0"/>
          <a:cs typeface="ヒラギノ角ゴ ProN W6" charset="0"/>
          <a:sym typeface="Arial" charset="0"/>
        </a:defRPr>
      </a:lvl9pPr>
    </p:titleStyle>
    <p:bodyStyle>
      <a:lvl1pPr marL="457200" indent="-457200" algn="l" rtl="0" eaLnBrk="0" fontAlgn="base" hangingPunct="0">
        <a:lnSpc>
          <a:spcPct val="90000"/>
        </a:lnSpc>
        <a:spcBef>
          <a:spcPts val="2100"/>
        </a:spcBef>
        <a:spcAft>
          <a:spcPct val="0"/>
        </a:spcAft>
        <a:buClr>
          <a:srgbClr val="510C76"/>
        </a:buClr>
        <a:buSzPct val="100000"/>
        <a:buFont typeface="Wingdings" pitchFamily="2" charset="2"/>
        <a:buChar char="§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1pPr>
      <a:lvl2pPr marL="876300" indent="-457200" algn="l" rtl="0" eaLnBrk="0" fontAlgn="base" hangingPunct="0">
        <a:lnSpc>
          <a:spcPct val="90000"/>
        </a:lnSpc>
        <a:spcBef>
          <a:spcPts val="19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2pPr>
      <a:lvl3pPr marL="1333500" indent="-457200" algn="l" rtl="0" eaLnBrk="0" fontAlgn="base" hangingPunct="0">
        <a:lnSpc>
          <a:spcPct val="90000"/>
        </a:lnSpc>
        <a:spcBef>
          <a:spcPts val="16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3pPr>
      <a:lvl4pPr marL="17907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4pPr>
      <a:lvl5pPr marL="2247900" indent="-457200" algn="l" rtl="0" eaLnBrk="0" fontAlgn="base" hangingPunct="0">
        <a:lnSpc>
          <a:spcPct val="90000"/>
        </a:lnSpc>
        <a:spcBef>
          <a:spcPts val="1300"/>
        </a:spcBef>
        <a:spcAft>
          <a:spcPct val="0"/>
        </a:spcAft>
        <a:buClr>
          <a:srgbClr val="510C76"/>
        </a:buClr>
        <a:buSzPct val="100000"/>
        <a:buFont typeface="Arial" pitchFamily="34" charset="0"/>
        <a:buChar char="-"/>
        <a:defRPr sz="4000">
          <a:solidFill>
            <a:schemeClr val="tx1"/>
          </a:solidFill>
          <a:latin typeface="+mn-lt"/>
          <a:ea typeface="+mn-ea"/>
          <a:cs typeface="+mn-cs"/>
          <a:sym typeface="Arial" pitchFamily="34" charset="0"/>
        </a:defRPr>
      </a:lvl5pPr>
      <a:lvl6pPr marL="27051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6pPr>
      <a:lvl7pPr marL="31623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7pPr>
      <a:lvl8pPr marL="36195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8pPr>
      <a:lvl9pPr marL="4076700" indent="-457200" algn="l" rtl="0" fontAlgn="base">
        <a:spcBef>
          <a:spcPts val="1300"/>
        </a:spcBef>
        <a:spcAft>
          <a:spcPct val="0"/>
        </a:spcAft>
        <a:buClr>
          <a:srgbClr val="D3002D"/>
        </a:buClr>
        <a:buSzPct val="100000"/>
        <a:buFont typeface="Arial" charset="0"/>
        <a:buChar char="-"/>
        <a:defRPr sz="4800">
          <a:solidFill>
            <a:schemeClr val="tx1"/>
          </a:solidFill>
          <a:latin typeface="+mn-lt"/>
          <a:ea typeface="+mn-ea"/>
          <a:cs typeface="+mn-cs"/>
          <a:sym typeface="Arial" charset="0"/>
        </a:defRPr>
      </a:lvl9pPr>
    </p:bodyStyle>
    <p:otherStyle>
      <a:defPPr>
        <a:defRPr lang="en-US"/>
      </a:defPPr>
      <a:lvl1pPr marL="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1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8" Type="http://schemas.openxmlformats.org/officeDocument/2006/relationships/image" Target="../media/image8.gif"/><Relationship Id="rId3" Type="http://schemas.openxmlformats.org/officeDocument/2006/relationships/image" Target="../media/image3.png"/><Relationship Id="rId7" Type="http://schemas.openxmlformats.org/officeDocument/2006/relationships/image" Target="../media/image7.pn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6.png"/><Relationship Id="rId5" Type="http://schemas.openxmlformats.org/officeDocument/2006/relationships/image" Target="../media/image5.png"/><Relationship Id="rId4" Type="http://schemas.openxmlformats.org/officeDocument/2006/relationships/image" Target="../media/image4.png"/><Relationship Id="rId9" Type="http://schemas.openxmlformats.org/officeDocument/2006/relationships/image" Target="../media/image9.png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1.png"/></Relationships>
</file>

<file path=ppt/slides/_rels/slide22.xml.rels><?xml version="1.0" encoding="UTF-8" standalone="yes"?>
<Relationships xmlns="http://schemas.openxmlformats.org/package/2006/relationships"><Relationship Id="rId8" Type="http://schemas.openxmlformats.org/officeDocument/2006/relationships/image" Target="../media/image17.png"/><Relationship Id="rId3" Type="http://schemas.openxmlformats.org/officeDocument/2006/relationships/image" Target="../media/image12.png"/><Relationship Id="rId7" Type="http://schemas.openxmlformats.org/officeDocument/2006/relationships/image" Target="../media/image16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5.png"/><Relationship Id="rId5" Type="http://schemas.openxmlformats.org/officeDocument/2006/relationships/image" Target="../media/image14.png"/><Relationship Id="rId4" Type="http://schemas.openxmlformats.org/officeDocument/2006/relationships/image" Target="../media/image13.png"/><Relationship Id="rId9" Type="http://schemas.openxmlformats.org/officeDocument/2006/relationships/image" Target="../media/image10.png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8.png"/></Relationships>
</file>

<file path=ppt/slides/_rels/slide2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9.png"/></Relationships>
</file>

<file path=ppt/slides/_rels/slide2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1.png"/><Relationship Id="rId4" Type="http://schemas.openxmlformats.org/officeDocument/2006/relationships/image" Target="../media/image20.png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2.png"/></Relationships>
</file>

<file path=ppt/slides/_rels/slide2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4.xml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5.xml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6.xml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notesSlide" Target="../notesSlides/notesSlide1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3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1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5.png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6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1.xml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22.xml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3" Type="http://schemas.openxmlformats.org/officeDocument/2006/relationships/hyperlink" Target="mailto:/temp/it/luigibennardis/00D-bookABattery_SERVICE/@version@/@jar_name@-@version@.jar" TargetMode="External"/><Relationship Id="rId2" Type="http://schemas.openxmlformats.org/officeDocument/2006/relationships/notesSlide" Target="../notesSlides/notesSlide2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4.xml"/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5.xml"/><Relationship Id="rId1" Type="http://schemas.openxmlformats.org/officeDocument/2006/relationships/slideLayout" Target="../slideLayouts/slideLayout2.xml"/></Relationships>
</file>

<file path=ppt/slides/_rels/slide42.xml.rels><?xml version="1.0" encoding="UTF-8" standalone="yes"?>
<Relationships xmlns="http://schemas.openxmlformats.org/package/2006/relationships"><Relationship Id="rId3" Type="http://schemas.openxmlformats.org/officeDocument/2006/relationships/image" Target="../media/image27.png"/><Relationship Id="rId2" Type="http://schemas.openxmlformats.org/officeDocument/2006/relationships/notesSlide" Target="../notesSlides/notesSlide26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0.png"/><Relationship Id="rId4" Type="http://schemas.openxmlformats.org/officeDocument/2006/relationships/image" Target="../media/image28.png"/></Relationships>
</file>

<file path=ppt/slides/_rels/slide4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9.png"/><Relationship Id="rId2" Type="http://schemas.openxmlformats.org/officeDocument/2006/relationships/notesSlide" Target="../notesSlides/notesSlide2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notesSlide" Target="../notesSlides/notesSlide2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10.png"/></Relationships>
</file>

<file path=ppt/slides/_rels/slide45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29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3.png"/><Relationship Id="rId5" Type="http://schemas.openxmlformats.org/officeDocument/2006/relationships/image" Target="../media/image32.png"/><Relationship Id="rId4" Type="http://schemas.openxmlformats.org/officeDocument/2006/relationships/image" Target="../media/image31.png"/></Relationships>
</file>

<file path=ppt/slides/_rels/slide46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0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4.png"/></Relationships>
</file>

<file path=ppt/slides/_rels/slide4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8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1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37.png"/><Relationship Id="rId5" Type="http://schemas.openxmlformats.org/officeDocument/2006/relationships/image" Target="../media/image36.png"/><Relationship Id="rId4" Type="http://schemas.openxmlformats.org/officeDocument/2006/relationships/image" Target="../media/image35.png"/></Relationships>
</file>

<file path=ppt/slides/_rels/slide49.xml.rels><?xml version="1.0" encoding="UTF-8" standalone="yes"?>
<Relationships xmlns="http://schemas.openxmlformats.org/package/2006/relationships"><Relationship Id="rId3" Type="http://schemas.openxmlformats.org/officeDocument/2006/relationships/image" Target="../media/image38.png"/><Relationship Id="rId2" Type="http://schemas.openxmlformats.org/officeDocument/2006/relationships/notesSlide" Target="../notesSlides/notesSlide32.xml"/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3.xml"/><Relationship Id="rId1" Type="http://schemas.openxmlformats.org/officeDocument/2006/relationships/slideLayout" Target="../slideLayouts/slideLayout2.xml"/></Relationships>
</file>

<file path=ppt/slides/_rels/slide5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4.xml"/><Relationship Id="rId1" Type="http://schemas.openxmlformats.org/officeDocument/2006/relationships/slideLayout" Target="../slideLayouts/slideLayout2.xml"/></Relationships>
</file>

<file path=ppt/slides/_rels/slide5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5.xml"/><Relationship Id="rId1" Type="http://schemas.openxmlformats.org/officeDocument/2006/relationships/slideLayout" Target="../slideLayouts/slideLayout2.xml"/></Relationships>
</file>

<file path=ppt/slides/_rels/slide5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png"/><Relationship Id="rId2" Type="http://schemas.openxmlformats.org/officeDocument/2006/relationships/notesSlide" Target="../notesSlides/notesSlide36.xml"/><Relationship Id="rId1" Type="http://schemas.openxmlformats.org/officeDocument/2006/relationships/slideLayout" Target="../slideLayouts/slideLayout2.xml"/></Relationships>
</file>

<file path=ppt/slides/_rels/slide5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5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7.xml"/><Relationship Id="rId1" Type="http://schemas.openxmlformats.org/officeDocument/2006/relationships/slideLayout" Target="../slideLayouts/slideLayout2.xml"/></Relationships>
</file>

<file path=ppt/slides/_rels/slide56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8.xml"/><Relationship Id="rId1" Type="http://schemas.openxmlformats.org/officeDocument/2006/relationships/slideLayout" Target="../slideLayouts/slideLayout2.xml"/></Relationships>
</file>

<file path=ppt/slides/_rels/slide5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9.xml"/><Relationship Id="rId1" Type="http://schemas.openxmlformats.org/officeDocument/2006/relationships/slideLayout" Target="../slideLayouts/slideLayout2.xml"/></Relationships>
</file>

<file path=ppt/slides/_rels/slide5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9.png"/><Relationship Id="rId2" Type="http://schemas.openxmlformats.org/officeDocument/2006/relationships/notesSlide" Target="../notesSlides/notesSlide40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41.png"/><Relationship Id="rId4" Type="http://schemas.openxmlformats.org/officeDocument/2006/relationships/image" Target="../media/image40.png"/></Relationships>
</file>

<file path=ppt/slides/_rels/slide59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1.xml"/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0.xml.rels><?xml version="1.0" encoding="UTF-8" standalone="yes"?>
<Relationships xmlns="http://schemas.openxmlformats.org/package/2006/relationships"><Relationship Id="rId3" Type="http://schemas.openxmlformats.org/officeDocument/2006/relationships/image" Target="../media/image42.png"/><Relationship Id="rId2" Type="http://schemas.openxmlformats.org/officeDocument/2006/relationships/notesSlide" Target="../notesSlides/notesSlide42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43.png"/></Relationships>
</file>

<file path=ppt/slides/_rels/slide61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3.xml"/><Relationship Id="rId1" Type="http://schemas.openxmlformats.org/officeDocument/2006/relationships/slideLayout" Target="../slideLayouts/slideLayout2.xml"/></Relationships>
</file>

<file path=ppt/slides/_rels/slide62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4.xml"/><Relationship Id="rId1" Type="http://schemas.openxmlformats.org/officeDocument/2006/relationships/slideLayout" Target="../slideLayouts/slideLayout2.xml"/></Relationships>
</file>

<file path=ppt/slides/_rels/slide6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2" Type="http://schemas.openxmlformats.org/officeDocument/2006/relationships/notesSlide" Target="../notesSlides/notesSlide45.xml"/><Relationship Id="rId1" Type="http://schemas.openxmlformats.org/officeDocument/2006/relationships/slideLayout" Target="../slideLayouts/slideLayout2.xml"/></Relationships>
</file>

<file path=ppt/slides/_rels/slide6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3.png"/><Relationship Id="rId2" Type="http://schemas.openxmlformats.org/officeDocument/2006/relationships/notesSlide" Target="../notesSlides/notesSlide46.xml"/><Relationship Id="rId1" Type="http://schemas.openxmlformats.org/officeDocument/2006/relationships/slideLayout" Target="../slideLayouts/slideLayout2.xml"/></Relationships>
</file>

<file path=ppt/slides/_rels/slide6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8.xml.rels><?xml version="1.0" encoding="UTF-8" standalone="yes"?>
<Relationships xmlns="http://schemas.openxmlformats.org/package/2006/relationships"><Relationship Id="rId2" Type="http://schemas.openxmlformats.org/officeDocument/2006/relationships/image" Target="../media/image45.png"/><Relationship Id="rId1" Type="http://schemas.openxmlformats.org/officeDocument/2006/relationships/slideLayout" Target="../slideLayouts/slideLayout2.xml"/></Relationships>
</file>

<file path=ppt/slides/_rels/slide6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/Relationships>
</file>

<file path=ppt/slides/_rels/slide70.xml.rels><?xml version="1.0" encoding="UTF-8" standalone="yes"?>
<Relationships xmlns="http://schemas.openxmlformats.org/package/2006/relationships"><Relationship Id="rId2" Type="http://schemas.openxmlformats.org/officeDocument/2006/relationships/image" Target="../media/image46.png"/><Relationship Id="rId1" Type="http://schemas.openxmlformats.org/officeDocument/2006/relationships/slideLayout" Target="../slideLayouts/slideLayout2.xml"/></Relationships>
</file>

<file path=ppt/slides/_rels/slide71.xml.rels><?xml version="1.0" encoding="UTF-8" standalone="yes"?>
<Relationships xmlns="http://schemas.openxmlformats.org/package/2006/relationships"><Relationship Id="rId2" Type="http://schemas.openxmlformats.org/officeDocument/2006/relationships/image" Target="../media/image47.png"/><Relationship Id="rId1" Type="http://schemas.openxmlformats.org/officeDocument/2006/relationships/slideLayout" Target="../slideLayouts/slideLayout2.xml"/></Relationships>
</file>

<file path=ppt/slides/_rels/slide7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2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7.xml"/><Relationship Id="rId1" Type="http://schemas.openxmlformats.org/officeDocument/2006/relationships/slideLayout" Target="../slideLayouts/slideLayout2.xml"/></Relationships>
</file>

<file path=ppt/slides/_rels/slide83.xml.rels><?xml version="1.0" encoding="UTF-8" standalone="yes"?>
<Relationships xmlns="http://schemas.openxmlformats.org/package/2006/relationships"><Relationship Id="rId2" Type="http://schemas.openxmlformats.org/officeDocument/2006/relationships/notesSlide" Target="../notesSlides/notesSlide48.xml"/><Relationship Id="rId1" Type="http://schemas.openxmlformats.org/officeDocument/2006/relationships/slideLayout" Target="../slideLayouts/slideLayout2.xml"/></Relationships>
</file>

<file path=ppt/slides/_rels/slide84.xml.rels><?xml version="1.0" encoding="UTF-8" standalone="yes"?>
<Relationships xmlns="http://schemas.openxmlformats.org/package/2006/relationships"><Relationship Id="rId3" Type="http://schemas.openxmlformats.org/officeDocument/2006/relationships/image" Target="../media/image48.png"/><Relationship Id="rId2" Type="http://schemas.openxmlformats.org/officeDocument/2006/relationships/notesSlide" Target="../notesSlides/notesSlide49.xml"/><Relationship Id="rId1" Type="http://schemas.openxmlformats.org/officeDocument/2006/relationships/slideLayout" Target="../slideLayouts/slideLayout2.xml"/></Relationships>
</file>

<file path=ppt/slides/_rels/slide85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6.xml.rels><?xml version="1.0" encoding="UTF-8" standalone="yes"?>
<Relationships xmlns="http://schemas.openxmlformats.org/package/2006/relationships"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2.xml"/></Relationships>
</file>

<file path=ppt/slides/_rels/slide8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0.xml.rels><?xml version="1.0" encoding="UTF-8" standalone="yes"?>
<Relationships xmlns="http://schemas.openxmlformats.org/package/2006/relationships"><Relationship Id="rId3" Type="http://schemas.openxmlformats.org/officeDocument/2006/relationships/hyperlink" Target="https://12factor.net/backing-services" TargetMode="External"/><Relationship Id="rId2" Type="http://schemas.openxmlformats.org/officeDocument/2006/relationships/hyperlink" Target="https://12factor.net/" TargetMode="External"/><Relationship Id="rId1" Type="http://schemas.openxmlformats.org/officeDocument/2006/relationships/slideLayout" Target="../slideLayouts/slideLayout2.xml"/><Relationship Id="rId4" Type="http://schemas.openxmlformats.org/officeDocument/2006/relationships/hyperlink" Target="https://docs.run.pivotal.io/buildpacks/java/build-tool-int.html" TargetMode="Externa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70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en-US" sz="6600" b="0" dirty="0" smtClean="0"/>
              <a:t>Full lifecycle of a microservice: how to realize a fault-tolerant and reliable architecture and deliver it as a </a:t>
            </a:r>
            <a:r>
              <a:rPr lang="en-US" sz="6600" b="0" dirty="0" err="1" smtClean="0"/>
              <a:t>Docker</a:t>
            </a:r>
            <a:r>
              <a:rPr lang="en-US" sz="6600" b="0" dirty="0" smtClean="0"/>
              <a:t> container or in a Cloud environment</a:t>
            </a:r>
            <a:endParaRPr lang="it-IT" sz="6600" dirty="0" smtClean="0"/>
          </a:p>
        </p:txBody>
      </p:sp>
      <p:sp>
        <p:nvSpPr>
          <p:cNvPr id="7171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marL="914400" indent="-914400" eaLnBrk="1" hangingPunct="1">
              <a:buFontTx/>
              <a:buNone/>
            </a:pPr>
            <a:r>
              <a:rPr lang="it-IT" dirty="0" smtClean="0"/>
              <a:t>Luigi </a:t>
            </a:r>
            <a:r>
              <a:rPr lang="it-IT" dirty="0" err="1" smtClean="0"/>
              <a:t>Bennardis</a:t>
            </a:r>
            <a:r>
              <a:rPr lang="it-IT" dirty="0" smtClean="0"/>
              <a:t> 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86038805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ctr" hangingPunct="1">
              <a:buNone/>
            </a:pPr>
            <a:r>
              <a:rPr lang="en-US" dirty="0"/>
              <a:t>Spring Data JPA</a:t>
            </a:r>
          </a:p>
          <a:p>
            <a:r>
              <a:rPr lang="en-US" sz="2800" dirty="0"/>
              <a:t>Spring Data </a:t>
            </a:r>
            <a:r>
              <a:rPr lang="en-US" sz="2800" dirty="0" smtClean="0"/>
              <a:t>JPA improves </a:t>
            </a:r>
            <a:r>
              <a:rPr lang="en-US" sz="2800" dirty="0"/>
              <a:t>the implementation of data access layers by reducing the </a:t>
            </a:r>
            <a:r>
              <a:rPr lang="en-US" sz="2800" dirty="0" smtClean="0"/>
              <a:t>coding effort, providing the automatic implementation of repository interfaces and custom </a:t>
            </a:r>
            <a:r>
              <a:rPr lang="en-US" sz="2800" dirty="0"/>
              <a:t>finder methods</a:t>
            </a:r>
            <a:endParaRPr lang="en-US" sz="2800" dirty="0" smtClean="0"/>
          </a:p>
          <a:p>
            <a:pPr marL="0" indent="0">
              <a:buNone/>
            </a:pPr>
            <a:endParaRPr lang="en-US" sz="2400" dirty="0"/>
          </a:p>
        </p:txBody>
      </p:sp>
    </p:spTree>
    <p:extLst>
      <p:ext uri="{BB962C8B-B14F-4D97-AF65-F5344CB8AC3E}">
        <p14:creationId xmlns:p14="http://schemas.microsoft.com/office/powerpoint/2010/main" val="7956328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en-US" dirty="0"/>
              <a:t>Spring Data REST</a:t>
            </a:r>
            <a:endParaRPr lang="en-US" dirty="0" smtClean="0"/>
          </a:p>
          <a:p>
            <a:pPr eaLnBrk="1" fontAlgn="t" hangingPunct="1"/>
            <a:r>
              <a:rPr lang="en-US" sz="2800" dirty="0" smtClean="0"/>
              <a:t>Simplify the development of </a:t>
            </a:r>
            <a:r>
              <a:rPr lang="en-US" sz="2800" dirty="0"/>
              <a:t>hypermedia-based </a:t>
            </a:r>
            <a:r>
              <a:rPr lang="en-US" sz="2800" dirty="0" err="1"/>
              <a:t>RESTful</a:t>
            </a:r>
            <a:r>
              <a:rPr lang="en-US" sz="2800" dirty="0"/>
              <a:t> </a:t>
            </a:r>
            <a:r>
              <a:rPr lang="en-US" sz="2800" dirty="0" smtClean="0"/>
              <a:t>web </a:t>
            </a:r>
            <a:r>
              <a:rPr lang="en-US" sz="2800" dirty="0"/>
              <a:t>services on top of Spring Data repositories.</a:t>
            </a:r>
          </a:p>
          <a:p>
            <a:pPr marL="0" indent="0" eaLnBrk="1" fontAlgn="t" hangingPunct="1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67188388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Data </a:t>
            </a:r>
            <a:r>
              <a:rPr lang="it-IT" dirty="0" err="1" smtClean="0"/>
              <a:t>Mongo</a:t>
            </a:r>
            <a:r>
              <a:rPr lang="it-IT" dirty="0" smtClean="0"/>
              <a:t> DB</a:t>
            </a:r>
          </a:p>
          <a:p>
            <a:r>
              <a:rPr lang="it-IT" sz="4400" dirty="0" smtClean="0"/>
              <a:t>The </a:t>
            </a:r>
            <a:r>
              <a:rPr lang="it-IT" sz="4400" dirty="0"/>
              <a:t>Spring Data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project</a:t>
            </a:r>
            <a:r>
              <a:rPr lang="it-IT" sz="4400" dirty="0"/>
              <a:t> </a:t>
            </a:r>
            <a:r>
              <a:rPr lang="it-IT" sz="4400" dirty="0" err="1"/>
              <a:t>provides</a:t>
            </a:r>
            <a:r>
              <a:rPr lang="it-IT" sz="4400" dirty="0"/>
              <a:t> </a:t>
            </a:r>
            <a:r>
              <a:rPr lang="it-IT" sz="4400" dirty="0" err="1"/>
              <a:t>integration</a:t>
            </a:r>
            <a:r>
              <a:rPr lang="it-IT" sz="4400" dirty="0"/>
              <a:t> with the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document</a:t>
            </a:r>
            <a:r>
              <a:rPr lang="it-IT" sz="4400" dirty="0"/>
              <a:t> database. </a:t>
            </a:r>
            <a:endParaRPr lang="it-IT" sz="4400" dirty="0" smtClean="0"/>
          </a:p>
          <a:p>
            <a:r>
              <a:rPr lang="it-IT" sz="4400" dirty="0" smtClean="0"/>
              <a:t>With a POJO </a:t>
            </a:r>
            <a:r>
              <a:rPr lang="it-IT" sz="4400" dirty="0" err="1"/>
              <a:t>centric</a:t>
            </a:r>
            <a:r>
              <a:rPr lang="it-IT" sz="4400" dirty="0"/>
              <a:t> model for </a:t>
            </a:r>
            <a:r>
              <a:rPr lang="it-IT" sz="4400" dirty="0" err="1"/>
              <a:t>interacting</a:t>
            </a:r>
            <a:r>
              <a:rPr lang="it-IT" sz="4400" dirty="0"/>
              <a:t> with a </a:t>
            </a:r>
            <a:r>
              <a:rPr lang="it-IT" sz="4400" dirty="0" err="1"/>
              <a:t>MongoDB</a:t>
            </a:r>
            <a:r>
              <a:rPr lang="it-IT" sz="4400" dirty="0"/>
              <a:t> </a:t>
            </a:r>
            <a:r>
              <a:rPr lang="it-IT" sz="4400" dirty="0" err="1"/>
              <a:t>DBCollection</a:t>
            </a:r>
            <a:r>
              <a:rPr lang="it-IT" sz="4400" dirty="0"/>
              <a:t> and </a:t>
            </a:r>
            <a:r>
              <a:rPr lang="it-IT" sz="4400" dirty="0" err="1"/>
              <a:t>easily</a:t>
            </a:r>
            <a:r>
              <a:rPr lang="it-IT" sz="4400" dirty="0"/>
              <a:t> </a:t>
            </a:r>
            <a:r>
              <a:rPr lang="it-IT" sz="4400" dirty="0" err="1"/>
              <a:t>writing</a:t>
            </a:r>
            <a:r>
              <a:rPr lang="it-IT" sz="4400" dirty="0"/>
              <a:t> a Repository style data </a:t>
            </a:r>
            <a:r>
              <a:rPr lang="it-IT" sz="4400" dirty="0" err="1"/>
              <a:t>access</a:t>
            </a:r>
            <a:r>
              <a:rPr lang="it-IT" sz="4400" dirty="0"/>
              <a:t> </a:t>
            </a:r>
            <a:r>
              <a:rPr lang="it-IT" sz="4400" dirty="0" err="1"/>
              <a:t>layer</a:t>
            </a:r>
            <a:r>
              <a:rPr lang="it-IT" sz="4400" dirty="0"/>
              <a:t>.</a:t>
            </a:r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21875606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endParaRPr lang="it-IT" dirty="0" smtClean="0"/>
          </a:p>
          <a:p>
            <a:pPr eaLnBrk="1" fontAlgn="t" hangingPunct="1"/>
            <a:r>
              <a:rPr lang="en-US" sz="3200" dirty="0"/>
              <a:t>Spring cloud </a:t>
            </a:r>
            <a:r>
              <a:rPr lang="en-US" sz="3200" dirty="0" smtClean="0"/>
              <a:t>, build </a:t>
            </a:r>
            <a:r>
              <a:rPr lang="en-US" sz="3200" dirty="0"/>
              <a:t>on top of spring boot to support development of </a:t>
            </a:r>
            <a:r>
              <a:rPr lang="en-US" sz="3200" dirty="0" smtClean="0"/>
              <a:t>microservices , </a:t>
            </a:r>
            <a:endParaRPr lang="en-US" sz="3200" dirty="0"/>
          </a:p>
          <a:p>
            <a:pPr eaLnBrk="1" fontAlgn="t" hangingPunct="1"/>
            <a:r>
              <a:rPr lang="en-US" sz="3200" dirty="0" smtClean="0"/>
              <a:t>Provides </a:t>
            </a:r>
            <a:r>
              <a:rPr lang="en-US" sz="3200" dirty="0"/>
              <a:t>tools for developers to quickly build some of the common patterns in distributed systems (e.g. configuration management, service discovery, circuit breakers, intelligent routing, </a:t>
            </a:r>
            <a:endParaRPr lang="en-US" sz="3200" dirty="0" smtClean="0"/>
          </a:p>
          <a:p>
            <a:pPr eaLnBrk="1" fontAlgn="t" hangingPunct="1"/>
            <a:r>
              <a:rPr lang="en-US" sz="3200" dirty="0" smtClean="0"/>
              <a:t>Services </a:t>
            </a:r>
            <a:r>
              <a:rPr lang="en-US" sz="3200" dirty="0"/>
              <a:t>and applications </a:t>
            </a:r>
            <a:r>
              <a:rPr lang="en-US" sz="3200" dirty="0" smtClean="0"/>
              <a:t>Spring Cloud </a:t>
            </a:r>
            <a:r>
              <a:rPr lang="en-US" sz="3200" dirty="0"/>
              <a:t>based will work </a:t>
            </a:r>
            <a:r>
              <a:rPr lang="en-US" sz="3200" dirty="0" smtClean="0"/>
              <a:t>in </a:t>
            </a:r>
            <a:r>
              <a:rPr lang="en-US" sz="3200" dirty="0"/>
              <a:t>any distributed environment, including the developer's own </a:t>
            </a:r>
            <a:r>
              <a:rPr lang="en-US" sz="3200" dirty="0" smtClean="0"/>
              <a:t>laptop and </a:t>
            </a:r>
            <a:r>
              <a:rPr lang="en-US" sz="3200" dirty="0"/>
              <a:t>managed platforms such as Cloud Foundry.</a:t>
            </a:r>
          </a:p>
          <a:p>
            <a:pPr marL="0" indent="0">
              <a:buNone/>
            </a:pPr>
            <a:r>
              <a:rPr lang="en-US" dirty="0" smtClean="0"/>
              <a:t> </a:t>
            </a:r>
            <a:endParaRPr lang="en-US" dirty="0"/>
          </a:p>
          <a:p>
            <a:pPr marL="419100" lvl="1" indent="0">
              <a:buNone/>
            </a:pP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02073042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 eaLnBrk="1" fontAlgn="t" hangingPunct="1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Eureka</a:t>
            </a:r>
          </a:p>
          <a:p>
            <a:pPr eaLnBrk="1" fontAlgn="t" hangingPunct="1"/>
            <a:r>
              <a:rPr lang="en-US" sz="3200" dirty="0" smtClean="0"/>
              <a:t>is </a:t>
            </a:r>
            <a:r>
              <a:rPr lang="en-US" sz="3200" dirty="0"/>
              <a:t>a REST (Representational State Transfer) based service </a:t>
            </a:r>
            <a:r>
              <a:rPr lang="en-US" sz="3200" dirty="0" smtClean="0"/>
              <a:t>for </a:t>
            </a:r>
            <a:r>
              <a:rPr lang="en-US" sz="3200" dirty="0"/>
              <a:t>locating services </a:t>
            </a:r>
            <a:r>
              <a:rPr lang="en-US" sz="3200" dirty="0" smtClean="0"/>
              <a:t>with the </a:t>
            </a:r>
            <a:r>
              <a:rPr lang="en-US" sz="3200" dirty="0"/>
              <a:t>purpose of basic round-robin </a:t>
            </a:r>
            <a:r>
              <a:rPr lang="en-US" sz="3200" dirty="0" smtClean="0"/>
              <a:t> load </a:t>
            </a:r>
            <a:r>
              <a:rPr lang="en-US" sz="3200" dirty="0"/>
              <a:t>balancing and failover of middle-tier servers. </a:t>
            </a:r>
            <a:endParaRPr lang="en-US" sz="3200" dirty="0" smtClean="0"/>
          </a:p>
        </p:txBody>
      </p:sp>
    </p:spTree>
    <p:extLst>
      <p:ext uri="{BB962C8B-B14F-4D97-AF65-F5344CB8AC3E}">
        <p14:creationId xmlns:p14="http://schemas.microsoft.com/office/powerpoint/2010/main" val="312962186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marL="0" indent="0">
              <a:buNone/>
            </a:pP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endParaRPr lang="it-IT" dirty="0" smtClean="0"/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en-US" sz="2800" dirty="0" smtClean="0"/>
              <a:t>Ribbon </a:t>
            </a:r>
            <a:r>
              <a:rPr lang="en-US" sz="2800" dirty="0"/>
              <a:t>provides software load balancers to communicate with cluster of </a:t>
            </a:r>
            <a:r>
              <a:rPr lang="en-US" sz="2800" dirty="0" smtClean="0"/>
              <a:t>servers, providing </a:t>
            </a:r>
            <a:r>
              <a:rPr lang="en-US" sz="2800" dirty="0"/>
              <a:t>the </a:t>
            </a:r>
            <a:r>
              <a:rPr lang="en-US" sz="2800" dirty="0" smtClean="0"/>
              <a:t>main functionalities</a:t>
            </a:r>
            <a:r>
              <a:rPr lang="en-US" sz="2800" dirty="0"/>
              <a:t> </a:t>
            </a:r>
            <a:r>
              <a:rPr lang="en-US" sz="2800" dirty="0" smtClean="0"/>
              <a:t>of rotation of request among </a:t>
            </a:r>
            <a:r>
              <a:rPr lang="en-US" sz="2800" dirty="0"/>
              <a:t>a list of servers according to certain </a:t>
            </a:r>
            <a:r>
              <a:rPr lang="en-US" sz="2800" dirty="0" smtClean="0"/>
              <a:t>logic. </a:t>
            </a:r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71961004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smtClean="0"/>
              <a:t>Apache </a:t>
            </a:r>
            <a:r>
              <a:rPr lang="it-IT" dirty="0"/>
              <a:t>Kafka </a:t>
            </a:r>
            <a:r>
              <a:rPr lang="it-IT" dirty="0" err="1"/>
              <a:t>message</a:t>
            </a:r>
            <a:r>
              <a:rPr lang="it-IT" dirty="0"/>
              <a:t> </a:t>
            </a:r>
            <a:r>
              <a:rPr lang="it-IT" dirty="0" smtClean="0"/>
              <a:t>broker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1961456"/>
            <a:ext cx="23134637" cy="10668000"/>
          </a:xfrm>
        </p:spPr>
        <p:txBody>
          <a:bodyPr/>
          <a:lstStyle/>
          <a:p>
            <a:r>
              <a:rPr lang="en-US" sz="2800" dirty="0" smtClean="0"/>
              <a:t>Apache Kafka is a platform </a:t>
            </a:r>
            <a:r>
              <a:rPr lang="en-US" sz="2800" dirty="0"/>
              <a:t>for handling real-time data </a:t>
            </a:r>
            <a:r>
              <a:rPr lang="en-US" sz="2800" dirty="0" smtClean="0"/>
              <a:t>feeds</a:t>
            </a:r>
            <a:r>
              <a:rPr lang="en-US" sz="2800" dirty="0"/>
              <a:t> </a:t>
            </a:r>
            <a:r>
              <a:rPr lang="it-IT" sz="2800" dirty="0" err="1"/>
              <a:t>designed</a:t>
            </a:r>
            <a:r>
              <a:rPr lang="it-IT" sz="2800" dirty="0"/>
              <a:t> to be </a:t>
            </a:r>
            <a:r>
              <a:rPr lang="it-IT" sz="2800" dirty="0" err="1"/>
              <a:t>highly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; </a:t>
            </a:r>
            <a:endParaRPr lang="it-IT" sz="2800" dirty="0" smtClean="0"/>
          </a:p>
          <a:p>
            <a:pPr marL="0" indent="0">
              <a:buNone/>
            </a:pPr>
            <a:r>
              <a:rPr lang="it-IT" sz="2800" dirty="0" smtClean="0"/>
              <a:t>Apache </a:t>
            </a:r>
            <a:r>
              <a:rPr lang="it-IT" sz="2800" dirty="0"/>
              <a:t>Kafka </a:t>
            </a:r>
            <a:r>
              <a:rPr lang="it-IT" sz="2800" dirty="0" err="1"/>
              <a:t>uses</a:t>
            </a:r>
            <a:r>
              <a:rPr lang="it-IT" sz="2800" dirty="0"/>
              <a:t> Apache </a:t>
            </a:r>
            <a:r>
              <a:rPr lang="it-IT" sz="2800" dirty="0" err="1"/>
              <a:t>Zookeeper</a:t>
            </a:r>
            <a:r>
              <a:rPr lang="it-IT" sz="2800" dirty="0"/>
              <a:t> to coordinate cluster </a:t>
            </a:r>
            <a:r>
              <a:rPr lang="it-IT" sz="2800" dirty="0" smtClean="0"/>
              <a:t>information </a:t>
            </a:r>
            <a:r>
              <a:rPr lang="it-IT" sz="2800" dirty="0" err="1" smtClean="0"/>
              <a:t>where</a:t>
            </a:r>
            <a:r>
              <a:rPr lang="it-IT" sz="2800" dirty="0" smtClean="0"/>
              <a:t> </a:t>
            </a:r>
            <a:r>
              <a:rPr lang="it-IT" sz="2800" dirty="0" err="1" smtClean="0"/>
              <a:t>all</a:t>
            </a:r>
            <a:r>
              <a:rPr lang="it-IT" sz="2800" dirty="0" smtClean="0"/>
              <a:t> </a:t>
            </a:r>
            <a:r>
              <a:rPr lang="it-IT" sz="2800" dirty="0" err="1" smtClean="0"/>
              <a:t>nodes</a:t>
            </a:r>
            <a:r>
              <a:rPr lang="it-IT" sz="2800" dirty="0" smtClean="0"/>
              <a:t> </a:t>
            </a:r>
            <a:r>
              <a:rPr lang="it-IT" sz="2800" dirty="0"/>
              <a:t>are </a:t>
            </a:r>
            <a:r>
              <a:rPr lang="it-IT" sz="2800" dirty="0" err="1"/>
              <a:t>interchangeable</a:t>
            </a:r>
            <a:r>
              <a:rPr lang="it-IT" sz="2800" dirty="0"/>
              <a:t>. </a:t>
            </a:r>
          </a:p>
          <a:p>
            <a:pPr marL="0" indent="0">
              <a:buNone/>
            </a:pPr>
            <a:r>
              <a:rPr lang="it-IT" sz="2800" dirty="0"/>
              <a:t>Data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replicated</a:t>
            </a:r>
            <a:r>
              <a:rPr lang="it-IT" sz="2800" dirty="0"/>
              <a:t> from </a:t>
            </a:r>
            <a:r>
              <a:rPr lang="it-IT" sz="2800" dirty="0" err="1"/>
              <a:t>one</a:t>
            </a:r>
            <a:r>
              <a:rPr lang="it-IT" sz="2800" dirty="0"/>
              <a:t> </a:t>
            </a:r>
            <a:r>
              <a:rPr lang="it-IT" sz="2800" dirty="0" err="1"/>
              <a:t>node</a:t>
            </a:r>
            <a:r>
              <a:rPr lang="it-IT" sz="2800" dirty="0"/>
              <a:t> to </a:t>
            </a:r>
            <a:r>
              <a:rPr lang="it-IT" sz="2800" dirty="0" err="1"/>
              <a:t>another</a:t>
            </a:r>
            <a:r>
              <a:rPr lang="it-IT" sz="2800" dirty="0"/>
              <a:t> to </a:t>
            </a:r>
            <a:r>
              <a:rPr lang="it-IT" sz="2800" dirty="0" err="1"/>
              <a:t>ensure</a:t>
            </a:r>
            <a:r>
              <a:rPr lang="it-IT" sz="2800" dirty="0"/>
              <a:t> </a:t>
            </a:r>
            <a:r>
              <a:rPr lang="it-IT" sz="2800" dirty="0" err="1"/>
              <a:t>that</a:t>
            </a:r>
            <a:r>
              <a:rPr lang="it-IT" sz="2800" dirty="0"/>
              <a:t> </a:t>
            </a:r>
            <a:r>
              <a:rPr lang="it-IT" sz="2800" dirty="0" err="1"/>
              <a:t>it</a:t>
            </a:r>
            <a:r>
              <a:rPr lang="it-IT" sz="2800" dirty="0"/>
              <a:t> </a:t>
            </a:r>
            <a:r>
              <a:rPr lang="it-IT" sz="2800" dirty="0" err="1"/>
              <a:t>is</a:t>
            </a:r>
            <a:r>
              <a:rPr lang="it-IT" sz="2800" dirty="0"/>
              <a:t> </a:t>
            </a:r>
            <a:r>
              <a:rPr lang="it-IT" sz="2800" dirty="0" err="1"/>
              <a:t>still</a:t>
            </a:r>
            <a:r>
              <a:rPr lang="it-IT" sz="2800" dirty="0"/>
              <a:t> </a:t>
            </a:r>
            <a:r>
              <a:rPr lang="it-IT" sz="2800" dirty="0" err="1"/>
              <a:t>available</a:t>
            </a:r>
            <a:r>
              <a:rPr lang="it-IT" sz="2800" dirty="0"/>
              <a:t> in the </a:t>
            </a:r>
            <a:r>
              <a:rPr lang="it-IT" sz="2800" dirty="0" err="1"/>
              <a:t>event</a:t>
            </a:r>
            <a:r>
              <a:rPr lang="it-IT" sz="2800" dirty="0"/>
              <a:t> of a </a:t>
            </a:r>
            <a:r>
              <a:rPr lang="it-IT" sz="2800" dirty="0" err="1"/>
              <a:t>failure</a:t>
            </a:r>
            <a:endParaRPr lang="it-IT" sz="2800" dirty="0"/>
          </a:p>
          <a:p>
            <a:pPr marL="0" indent="0">
              <a:buNone/>
            </a:pPr>
            <a:endParaRPr lang="it-IT" sz="2800" dirty="0" smtClean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4310316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4654398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2340858098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278" name="Rettangolo 105"/>
          <p:cNvSpPr>
            <a:spLocks noChangeArrowheads="1"/>
          </p:cNvSpPr>
          <p:nvPr/>
        </p:nvSpPr>
        <p:spPr bwMode="auto">
          <a:xfrm>
            <a:off x="22034587" y="9153825"/>
            <a:ext cx="2068426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/>
              <a:t>PAAS</a:t>
            </a:r>
          </a:p>
        </p:txBody>
      </p:sp>
      <p:sp>
        <p:nvSpPr>
          <p:cNvPr id="10279" name="Rettangolo 106"/>
          <p:cNvSpPr>
            <a:spLocks noChangeArrowheads="1"/>
          </p:cNvSpPr>
          <p:nvPr/>
        </p:nvSpPr>
        <p:spPr bwMode="auto">
          <a:xfrm>
            <a:off x="22034587" y="9958957"/>
            <a:ext cx="2068426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4400" dirty="0"/>
              <a:t>LOCAL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931581" y="2905520"/>
            <a:ext cx="20618670" cy="9126707"/>
            <a:chOff x="931581" y="2534045"/>
            <a:chExt cx="20618670" cy="9126707"/>
          </a:xfrm>
        </p:grpSpPr>
        <p:cxnSp>
          <p:nvCxnSpPr>
            <p:cNvPr id="10243" name="Connettore 1 4"/>
            <p:cNvCxnSpPr>
              <a:cxnSpLocks noChangeShapeType="1"/>
            </p:cNvCxnSpPr>
            <p:nvPr/>
          </p:nvCxnSpPr>
          <p:spPr bwMode="auto">
            <a:xfrm flipH="1">
              <a:off x="3907753" y="2534046"/>
              <a:ext cx="56209" cy="9126706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4" name="Connettore 1 6"/>
            <p:cNvCxnSpPr>
              <a:cxnSpLocks noChangeShapeType="1"/>
            </p:cNvCxnSpPr>
            <p:nvPr/>
          </p:nvCxnSpPr>
          <p:spPr bwMode="auto">
            <a:xfrm flipH="1">
              <a:off x="6447559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5" name="Connettore 1 7"/>
            <p:cNvCxnSpPr>
              <a:cxnSpLocks noChangeShapeType="1"/>
            </p:cNvCxnSpPr>
            <p:nvPr/>
          </p:nvCxnSpPr>
          <p:spPr bwMode="auto">
            <a:xfrm>
              <a:off x="8275056" y="2534046"/>
              <a:ext cx="73070" cy="91267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6" name="Connettore 1 24"/>
            <p:cNvCxnSpPr>
              <a:cxnSpLocks noChangeShapeType="1"/>
            </p:cNvCxnSpPr>
            <p:nvPr/>
          </p:nvCxnSpPr>
          <p:spPr bwMode="auto">
            <a:xfrm flipH="1">
              <a:off x="10978624" y="2534745"/>
              <a:ext cx="762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7" name="Connettore 1 26"/>
            <p:cNvCxnSpPr>
              <a:cxnSpLocks noChangeShapeType="1"/>
            </p:cNvCxnSpPr>
            <p:nvPr/>
          </p:nvCxnSpPr>
          <p:spPr bwMode="auto">
            <a:xfrm flipH="1">
              <a:off x="13827568" y="2534746"/>
              <a:ext cx="1524" cy="9126004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8" name="Connettore 1 27"/>
            <p:cNvCxnSpPr>
              <a:cxnSpLocks noChangeShapeType="1"/>
            </p:cNvCxnSpPr>
            <p:nvPr/>
          </p:nvCxnSpPr>
          <p:spPr bwMode="auto">
            <a:xfrm flipH="1">
              <a:off x="21501379" y="2534745"/>
              <a:ext cx="1" cy="9126003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49" name="Connettore 1 28"/>
            <p:cNvCxnSpPr>
              <a:cxnSpLocks noChangeShapeType="1"/>
            </p:cNvCxnSpPr>
            <p:nvPr/>
          </p:nvCxnSpPr>
          <p:spPr bwMode="auto">
            <a:xfrm flipH="1">
              <a:off x="968117" y="4010120"/>
              <a:ext cx="2053250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0" name="CasellaDiTesto 48"/>
            <p:cNvSpPr txBox="1">
              <a:spLocks noChangeArrowheads="1"/>
            </p:cNvSpPr>
            <p:nvPr/>
          </p:nvSpPr>
          <p:spPr bwMode="auto">
            <a:xfrm>
              <a:off x="413258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DEVELOPMENT</a:t>
              </a:r>
            </a:p>
          </p:txBody>
        </p:sp>
        <p:sp>
          <p:nvSpPr>
            <p:cNvPr id="10251" name="CasellaDiTesto 50"/>
            <p:cNvSpPr txBox="1">
              <a:spLocks noChangeArrowheads="1"/>
            </p:cNvSpPr>
            <p:nvPr/>
          </p:nvSpPr>
          <p:spPr bwMode="auto">
            <a:xfrm>
              <a:off x="6616943" y="2794234"/>
              <a:ext cx="2192082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UNIT TEST</a:t>
              </a:r>
              <a:r>
                <a:rPr lang="it-IT" sz="2000" dirty="0"/>
                <a:t>	</a:t>
              </a:r>
            </a:p>
          </p:txBody>
        </p:sp>
        <p:sp>
          <p:nvSpPr>
            <p:cNvPr id="10252" name="CasellaDiTesto 51"/>
            <p:cNvSpPr txBox="1">
              <a:spLocks noChangeArrowheads="1"/>
            </p:cNvSpPr>
            <p:nvPr/>
          </p:nvSpPr>
          <p:spPr bwMode="auto">
            <a:xfrm>
              <a:off x="8735957" y="2814878"/>
              <a:ext cx="2023459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INTEGRATION</a:t>
              </a:r>
            </a:p>
            <a:p>
              <a:r>
                <a:rPr lang="it-IT" sz="2000" b="1" dirty="0"/>
                <a:t>TEST</a:t>
              </a:r>
            </a:p>
          </p:txBody>
        </p:sp>
        <p:sp>
          <p:nvSpPr>
            <p:cNvPr id="10253" name="CasellaDiTesto 52"/>
            <p:cNvSpPr txBox="1">
              <a:spLocks noChangeArrowheads="1"/>
            </p:cNvSpPr>
            <p:nvPr/>
          </p:nvSpPr>
          <p:spPr bwMode="auto">
            <a:xfrm>
              <a:off x="11512592" y="2794234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QUALITY</a:t>
              </a:r>
              <a:r>
                <a:rPr lang="it-IT" sz="2000" dirty="0"/>
                <a:t> </a:t>
              </a:r>
              <a:r>
                <a:rPr lang="it-IT" sz="2000" b="1" dirty="0"/>
                <a:t>ASSURANCE</a:t>
              </a:r>
            </a:p>
          </p:txBody>
        </p:sp>
        <p:sp>
          <p:nvSpPr>
            <p:cNvPr id="10254" name="CasellaDiTesto 53"/>
            <p:cNvSpPr txBox="1">
              <a:spLocks noChangeArrowheads="1"/>
            </p:cNvSpPr>
            <p:nvPr/>
          </p:nvSpPr>
          <p:spPr bwMode="auto">
            <a:xfrm>
              <a:off x="16245246" y="2778749"/>
              <a:ext cx="2192082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PRODUCTION</a:t>
              </a:r>
            </a:p>
            <a:p>
              <a:r>
                <a:rPr lang="it-IT" sz="2000" dirty="0"/>
                <a:t>(</a:t>
              </a:r>
              <a:r>
                <a:rPr lang="it-IT" sz="2000" b="1" dirty="0"/>
                <a:t>CLOUD</a:t>
              </a:r>
              <a:r>
                <a:rPr lang="it-IT" sz="2000" dirty="0"/>
                <a:t>)</a:t>
              </a:r>
            </a:p>
          </p:txBody>
        </p:sp>
        <p:sp>
          <p:nvSpPr>
            <p:cNvPr id="10255" name="CasellaDiTesto 54"/>
            <p:cNvSpPr txBox="1">
              <a:spLocks noChangeArrowheads="1"/>
            </p:cNvSpPr>
            <p:nvPr/>
          </p:nvSpPr>
          <p:spPr bwMode="auto">
            <a:xfrm>
              <a:off x="1406532" y="441268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CONFIGURATION</a:t>
              </a:r>
            </a:p>
            <a:p>
              <a:r>
                <a:rPr lang="it-IT" sz="2000" b="1" dirty="0"/>
                <a:t>MANAGEMENT</a:t>
              </a:r>
            </a:p>
          </p:txBody>
        </p:sp>
        <p:cxnSp>
          <p:nvCxnSpPr>
            <p:cNvPr id="10256" name="Connettore 1 57"/>
            <p:cNvCxnSpPr>
              <a:cxnSpLocks noChangeShapeType="1"/>
            </p:cNvCxnSpPr>
            <p:nvPr/>
          </p:nvCxnSpPr>
          <p:spPr bwMode="auto">
            <a:xfrm flipH="1">
              <a:off x="968117" y="526943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7" name="CasellaDiTesto 58"/>
            <p:cNvSpPr txBox="1">
              <a:spLocks noChangeArrowheads="1"/>
            </p:cNvSpPr>
            <p:nvPr/>
          </p:nvSpPr>
          <p:spPr bwMode="auto">
            <a:xfrm>
              <a:off x="1355946" y="5961019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BUILD </a:t>
              </a:r>
            </a:p>
            <a:p>
              <a:r>
                <a:rPr lang="it-IT" sz="2000" b="1" dirty="0"/>
                <a:t>AUTOMATION</a:t>
              </a:r>
            </a:p>
          </p:txBody>
        </p:sp>
        <p:cxnSp>
          <p:nvCxnSpPr>
            <p:cNvPr id="10258" name="Connettore 1 59"/>
            <p:cNvCxnSpPr>
              <a:cxnSpLocks noChangeShapeType="1"/>
            </p:cNvCxnSpPr>
            <p:nvPr/>
          </p:nvCxnSpPr>
          <p:spPr bwMode="auto">
            <a:xfrm flipH="1">
              <a:off x="968117" y="7096461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59" name="CasellaDiTesto 61"/>
            <p:cNvSpPr txBox="1">
              <a:spLocks noChangeArrowheads="1"/>
            </p:cNvSpPr>
            <p:nvPr/>
          </p:nvSpPr>
          <p:spPr bwMode="auto">
            <a:xfrm>
              <a:off x="1358328" y="771803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SOLUTION</a:t>
              </a:r>
            </a:p>
            <a:p>
              <a:r>
                <a:rPr lang="it-IT" sz="2000" b="1" dirty="0"/>
                <a:t>DELIVERY</a:t>
              </a:r>
            </a:p>
          </p:txBody>
        </p:sp>
        <p:cxnSp>
          <p:nvCxnSpPr>
            <p:cNvPr id="10260" name="Connettore 1 63"/>
            <p:cNvCxnSpPr>
              <a:cxnSpLocks noChangeShapeType="1"/>
            </p:cNvCxnSpPr>
            <p:nvPr/>
          </p:nvCxnSpPr>
          <p:spPr bwMode="auto">
            <a:xfrm flipH="1">
              <a:off x="931581" y="8983650"/>
              <a:ext cx="20536312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1" name="CasellaDiTesto 64"/>
            <p:cNvSpPr txBox="1">
              <a:spLocks noChangeArrowheads="1"/>
            </p:cNvSpPr>
            <p:nvPr/>
          </p:nvSpPr>
          <p:spPr bwMode="auto">
            <a:xfrm>
              <a:off x="1385222" y="9932378"/>
              <a:ext cx="2484360" cy="70788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BACKING </a:t>
              </a:r>
            </a:p>
            <a:p>
              <a:r>
                <a:rPr lang="it-IT" sz="2000" b="1" dirty="0"/>
                <a:t>SERVICES</a:t>
              </a:r>
            </a:p>
          </p:txBody>
        </p:sp>
        <p:cxnSp>
          <p:nvCxnSpPr>
            <p:cNvPr id="10262" name="Connettore 1 65"/>
            <p:cNvCxnSpPr>
              <a:cxnSpLocks noChangeShapeType="1"/>
            </p:cNvCxnSpPr>
            <p:nvPr/>
          </p:nvCxnSpPr>
          <p:spPr bwMode="auto">
            <a:xfrm flipH="1">
              <a:off x="931581" y="11660748"/>
              <a:ext cx="20618670" cy="1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10263" name="Connettore 1 66"/>
            <p:cNvCxnSpPr>
              <a:cxnSpLocks noChangeShapeType="1"/>
            </p:cNvCxnSpPr>
            <p:nvPr/>
          </p:nvCxnSpPr>
          <p:spPr bwMode="auto">
            <a:xfrm>
              <a:off x="968116" y="2534046"/>
              <a:ext cx="2995845" cy="147607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sp>
          <p:nvSpPr>
            <p:cNvPr id="10264" name="CasellaDiTesto 69"/>
            <p:cNvSpPr txBox="1">
              <a:spLocks noChangeArrowheads="1"/>
            </p:cNvSpPr>
            <p:nvPr/>
          </p:nvSpPr>
          <p:spPr bwMode="auto">
            <a:xfrm>
              <a:off x="1423394" y="3483688"/>
              <a:ext cx="1534457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SERVICES</a:t>
              </a:r>
            </a:p>
          </p:txBody>
        </p:sp>
        <p:sp>
          <p:nvSpPr>
            <p:cNvPr id="10265" name="CasellaDiTesto 70"/>
            <p:cNvSpPr txBox="1">
              <a:spLocks noChangeArrowheads="1"/>
            </p:cNvSpPr>
            <p:nvPr/>
          </p:nvSpPr>
          <p:spPr bwMode="auto">
            <a:xfrm>
              <a:off x="2190622" y="2797258"/>
              <a:ext cx="1717131" cy="400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000" b="1" dirty="0"/>
                <a:t>LIFECYCLE</a:t>
              </a:r>
            </a:p>
          </p:txBody>
        </p:sp>
        <p:cxnSp>
          <p:nvCxnSpPr>
            <p:cNvPr id="46" name="Connettore 1 57"/>
            <p:cNvCxnSpPr>
              <a:cxnSpLocks noChangeShapeType="1"/>
            </p:cNvCxnSpPr>
            <p:nvPr/>
          </p:nvCxnSpPr>
          <p:spPr bwMode="auto">
            <a:xfrm flipH="1">
              <a:off x="967355" y="2534045"/>
              <a:ext cx="20533262" cy="0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  <p:cxnSp>
          <p:nvCxnSpPr>
            <p:cNvPr id="47" name="Connettore 1 4"/>
            <p:cNvCxnSpPr>
              <a:cxnSpLocks noChangeShapeType="1"/>
            </p:cNvCxnSpPr>
            <p:nvPr/>
          </p:nvCxnSpPr>
          <p:spPr bwMode="auto">
            <a:xfrm flipH="1">
              <a:off x="931581" y="2534045"/>
              <a:ext cx="35774" cy="9126705"/>
            </a:xfrm>
            <a:prstGeom prst="line">
              <a:avLst/>
            </a:prstGeom>
            <a:noFill/>
            <a:ln w="38100" algn="ctr">
              <a:solidFill>
                <a:srgbClr val="510C76"/>
              </a:solidFill>
              <a:round/>
              <a:headEnd/>
              <a:tailEnd/>
            </a:ln>
            <a:extLst>
              <a:ext uri="{909E8E84-426E-40DD-AFC4-6F175D3DCCD1}">
                <a14:hiddenFill xmlns:a14="http://schemas.microsoft.com/office/drawing/2010/main">
                  <a:noFill/>
                </a14:hiddenFill>
              </a:ext>
            </a:extLst>
          </p:spPr>
        </p:cxnSp>
      </p:grpSp>
      <p:sp>
        <p:nvSpPr>
          <p:cNvPr id="10266" name="Rettangolo 72"/>
          <p:cNvSpPr>
            <a:spLocks noChangeArrowheads="1"/>
          </p:cNvSpPr>
          <p:nvPr/>
        </p:nvSpPr>
        <p:spPr bwMode="auto">
          <a:xfrm>
            <a:off x="4110100" y="4562233"/>
            <a:ext cx="9572091" cy="810292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GITHUB</a:t>
            </a:r>
          </a:p>
        </p:txBody>
      </p:sp>
      <p:sp>
        <p:nvSpPr>
          <p:cNvPr id="10267" name="Rettangolo 73"/>
          <p:cNvSpPr>
            <a:spLocks noChangeArrowheads="1"/>
          </p:cNvSpPr>
          <p:nvPr/>
        </p:nvSpPr>
        <p:spPr bwMode="auto">
          <a:xfrm>
            <a:off x="8421195" y="5883478"/>
            <a:ext cx="5283479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JENKINS@OPENSHIFT</a:t>
            </a:r>
          </a:p>
        </p:txBody>
      </p:sp>
      <p:sp>
        <p:nvSpPr>
          <p:cNvPr id="10269" name="Rettangolo 75"/>
          <p:cNvSpPr>
            <a:spLocks noChangeArrowheads="1"/>
          </p:cNvSpPr>
          <p:nvPr/>
        </p:nvSpPr>
        <p:spPr bwMode="auto">
          <a:xfrm>
            <a:off x="8494264" y="7602125"/>
            <a:ext cx="5210410" cy="670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DOCKERHUB</a:t>
            </a:r>
          </a:p>
        </p:txBody>
      </p:sp>
      <p:sp>
        <p:nvSpPr>
          <p:cNvPr id="10270" name="Rettangolo 76"/>
          <p:cNvSpPr>
            <a:spLocks noChangeArrowheads="1"/>
          </p:cNvSpPr>
          <p:nvPr/>
        </p:nvSpPr>
        <p:spPr bwMode="auto">
          <a:xfrm>
            <a:off x="8494264" y="8407257"/>
            <a:ext cx="5210410" cy="67094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DOCKER</a:t>
            </a:r>
          </a:p>
        </p:txBody>
      </p:sp>
      <p:sp>
        <p:nvSpPr>
          <p:cNvPr id="10271" name="Rettangolo 77"/>
          <p:cNvSpPr>
            <a:spLocks noChangeArrowheads="1"/>
          </p:cNvSpPr>
          <p:nvPr/>
        </p:nvSpPr>
        <p:spPr bwMode="auto">
          <a:xfrm>
            <a:off x="13996952" y="7638257"/>
            <a:ext cx="7306940" cy="1439943"/>
          </a:xfrm>
          <a:prstGeom prst="rect">
            <a:avLst/>
          </a:prstGeom>
          <a:solidFill>
            <a:srgbClr val="BBE0E3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PIVOTAL WEB </a:t>
            </a:r>
          </a:p>
          <a:p>
            <a:pPr algn="ctr" eaLnBrk="1" hangingPunct="1"/>
            <a:r>
              <a:rPr lang="it-IT" sz="3600" dirty="0"/>
              <a:t>SERVICES</a:t>
            </a:r>
          </a:p>
        </p:txBody>
      </p:sp>
      <p:grpSp>
        <p:nvGrpSpPr>
          <p:cNvPr id="21" name="Gruppo 20"/>
          <p:cNvGrpSpPr/>
          <p:nvPr/>
        </p:nvGrpSpPr>
        <p:grpSpPr>
          <a:xfrm>
            <a:off x="4205652" y="9540287"/>
            <a:ext cx="9425953" cy="2276045"/>
            <a:chOff x="4205652" y="9540287"/>
            <a:chExt cx="9425953" cy="2276045"/>
          </a:xfrm>
        </p:grpSpPr>
        <p:sp>
          <p:nvSpPr>
            <p:cNvPr id="10272" name="Rettangolo 87"/>
            <p:cNvSpPr>
              <a:spLocks noChangeArrowheads="1"/>
            </p:cNvSpPr>
            <p:nvPr/>
          </p:nvSpPr>
          <p:spPr bwMode="auto">
            <a:xfrm>
              <a:off x="4205652" y="10340257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MONGODB</a:t>
              </a:r>
            </a:p>
          </p:txBody>
        </p:sp>
        <p:sp>
          <p:nvSpPr>
            <p:cNvPr id="10273" name="Rettangolo 88"/>
            <p:cNvSpPr>
              <a:spLocks noChangeArrowheads="1"/>
            </p:cNvSpPr>
            <p:nvPr/>
          </p:nvSpPr>
          <p:spPr bwMode="auto">
            <a:xfrm>
              <a:off x="4205652" y="11145389"/>
              <a:ext cx="9425953" cy="67094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KAFKA</a:t>
              </a:r>
            </a:p>
          </p:txBody>
        </p:sp>
        <p:sp>
          <p:nvSpPr>
            <p:cNvPr id="10274" name="Rettangolo 89"/>
            <p:cNvSpPr>
              <a:spLocks noChangeArrowheads="1"/>
            </p:cNvSpPr>
            <p:nvPr/>
          </p:nvSpPr>
          <p:spPr bwMode="auto">
            <a:xfrm>
              <a:off x="8421195" y="9540287"/>
              <a:ext cx="5210410" cy="670513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3600" dirty="0"/>
                <a:t>MYSQL</a:t>
              </a: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13997105" y="9539857"/>
            <a:ext cx="7379897" cy="2277014"/>
            <a:chOff x="14019589" y="9359341"/>
            <a:chExt cx="7379897" cy="2277014"/>
          </a:xfrm>
        </p:grpSpPr>
        <p:sp>
          <p:nvSpPr>
            <p:cNvPr id="95" name="Rettangolo 94"/>
            <p:cNvSpPr/>
            <p:nvPr/>
          </p:nvSpPr>
          <p:spPr bwMode="auto">
            <a:xfrm>
              <a:off x="14019589" y="10160280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MONGODB  </a:t>
              </a:r>
              <a:r>
                <a:rPr lang="it-IT" sz="3600" dirty="0"/>
                <a:t>AS A SERVICE</a:t>
              </a:r>
            </a:p>
          </p:txBody>
        </p:sp>
        <p:sp>
          <p:nvSpPr>
            <p:cNvPr id="96" name="Rettangolo 95"/>
            <p:cNvSpPr/>
            <p:nvPr/>
          </p:nvSpPr>
          <p:spPr bwMode="auto">
            <a:xfrm>
              <a:off x="14019589" y="10965412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/>
                <a:t>KAFKA </a:t>
              </a:r>
              <a:r>
                <a:rPr lang="it-IT" sz="3600" dirty="0" smtClean="0"/>
                <a:t>  AS </a:t>
              </a:r>
              <a:r>
                <a:rPr lang="it-IT" sz="3600" dirty="0"/>
                <a:t>A SERVICE</a:t>
              </a:r>
            </a:p>
          </p:txBody>
        </p:sp>
        <p:sp>
          <p:nvSpPr>
            <p:cNvPr id="97" name="Rettangolo 96"/>
            <p:cNvSpPr/>
            <p:nvPr/>
          </p:nvSpPr>
          <p:spPr bwMode="auto">
            <a:xfrm>
              <a:off x="14019589" y="9359341"/>
              <a:ext cx="7379897" cy="670943"/>
            </a:xfrm>
            <a:prstGeom prst="rect">
              <a:avLst/>
            </a:prstGeom>
            <a:solidFill>
              <a:schemeClr val="accent5">
                <a:lumMod val="9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anchor="ctr"/>
            <a:lstStyle/>
            <a:p>
              <a:pPr algn="ctr" eaLnBrk="1" hangingPunct="1">
                <a:defRPr/>
              </a:pPr>
              <a:r>
                <a:rPr lang="it-IT" sz="3600" dirty="0" smtClean="0"/>
                <a:t>MYSQL  </a:t>
              </a:r>
              <a:r>
                <a:rPr lang="it-IT" sz="3600" dirty="0"/>
                <a:t>AS A SERVICE</a:t>
              </a:r>
            </a:p>
          </p:txBody>
        </p:sp>
      </p:grpSp>
      <p:sp>
        <p:nvSpPr>
          <p:cNvPr id="48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lifecycle</a:t>
            </a:r>
            <a:r>
              <a:rPr lang="it-IT" dirty="0" smtClean="0"/>
              <a:t> </a:t>
            </a:r>
            <a:r>
              <a:rPr lang="it-IT" dirty="0" err="1" smtClean="0"/>
              <a:t>process</a:t>
            </a:r>
            <a:endParaRPr lang="it-IT" dirty="0" smtClean="0"/>
          </a:p>
        </p:txBody>
      </p:sp>
      <p:sp>
        <p:nvSpPr>
          <p:cNvPr id="69" name="Rettangolo 74"/>
          <p:cNvSpPr>
            <a:spLocks noChangeArrowheads="1"/>
          </p:cNvSpPr>
          <p:nvPr/>
        </p:nvSpPr>
        <p:spPr bwMode="auto">
          <a:xfrm>
            <a:off x="4085240" y="6686437"/>
            <a:ext cx="6893383" cy="673115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0" name="Rettangolo 74"/>
          <p:cNvSpPr>
            <a:spLocks noChangeArrowheads="1"/>
          </p:cNvSpPr>
          <p:nvPr/>
        </p:nvSpPr>
        <p:spPr bwMode="auto">
          <a:xfrm>
            <a:off x="4110100" y="7638257"/>
            <a:ext cx="4073639" cy="63698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ECLIPSE</a:t>
            </a:r>
          </a:p>
        </p:txBody>
      </p:sp>
      <p:sp>
        <p:nvSpPr>
          <p:cNvPr id="71" name="Rettangolo 89"/>
          <p:cNvSpPr>
            <a:spLocks noChangeArrowheads="1"/>
          </p:cNvSpPr>
          <p:nvPr/>
        </p:nvSpPr>
        <p:spPr bwMode="auto">
          <a:xfrm>
            <a:off x="4205652" y="9539857"/>
            <a:ext cx="4069404" cy="670513"/>
          </a:xfrm>
          <a:prstGeom prst="rect">
            <a:avLst/>
          </a:prstGeom>
          <a:solidFill>
            <a:srgbClr val="FFC000"/>
          </a:solidFill>
          <a:ln w="25400" algn="ctr">
            <a:solidFill>
              <a:srgbClr val="000000"/>
            </a:solidFill>
            <a:round/>
            <a:headEnd/>
            <a:tailEnd/>
          </a:ln>
        </p:spPr>
        <p:txBody>
          <a:bodyPr anchor="ctr"/>
          <a:lstStyle/>
          <a:p>
            <a:pPr algn="ctr" eaLnBrk="1" hangingPunct="1"/>
            <a:r>
              <a:rPr lang="it-IT" sz="3600" dirty="0"/>
              <a:t>H2 / MYSQL</a:t>
            </a:r>
          </a:p>
        </p:txBody>
      </p:sp>
      <p:sp>
        <p:nvSpPr>
          <p:cNvPr id="53" name="Freccia a destra con strisce 5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Pentagono 1"/>
          <p:cNvSpPr/>
          <p:nvPr/>
        </p:nvSpPr>
        <p:spPr bwMode="auto">
          <a:xfrm>
            <a:off x="4110100" y="1745432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" name="Gallone 2"/>
          <p:cNvSpPr/>
          <p:nvPr/>
        </p:nvSpPr>
        <p:spPr bwMode="auto">
          <a:xfrm>
            <a:off x="6487423" y="1745432"/>
            <a:ext cx="200684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5" name="Gallone 54"/>
          <p:cNvSpPr/>
          <p:nvPr/>
        </p:nvSpPr>
        <p:spPr bwMode="auto">
          <a:xfrm>
            <a:off x="8275056" y="1744796"/>
            <a:ext cx="2924681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6" name="Gallone 55"/>
          <p:cNvSpPr/>
          <p:nvPr/>
        </p:nvSpPr>
        <p:spPr bwMode="auto">
          <a:xfrm>
            <a:off x="11068626" y="1745432"/>
            <a:ext cx="3139597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57" name="Gallone 56"/>
          <p:cNvSpPr/>
          <p:nvPr/>
        </p:nvSpPr>
        <p:spPr bwMode="auto">
          <a:xfrm>
            <a:off x="13997105" y="1745432"/>
            <a:ext cx="7470788" cy="936740"/>
          </a:xfrm>
          <a:prstGeom prst="chevron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4886170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1026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2" fill="hold">
                      <p:stCondLst>
                        <p:cond delay="indefinite"/>
                      </p:stCondLst>
                      <p:childTnLst>
                        <p:par>
                          <p:cTn id="33" fill="hold">
                            <p:stCondLst>
                              <p:cond delay="0"/>
                            </p:stCondLst>
                            <p:childTnLst>
                              <p:par>
                                <p:cTn id="3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6" fill="hold">
                      <p:stCondLst>
                        <p:cond delay="indefinite"/>
                      </p:stCondLst>
                      <p:childTnLst>
                        <p:par>
                          <p:cTn id="37" fill="hold">
                            <p:stCondLst>
                              <p:cond delay="0"/>
                            </p:stCondLst>
                            <p:childTnLst>
                              <p:par>
                                <p:cTn id="38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0" fill="hold">
                      <p:stCondLst>
                        <p:cond delay="indefinite"/>
                      </p:stCondLst>
                      <p:childTnLst>
                        <p:par>
                          <p:cTn id="41" fill="hold">
                            <p:stCondLst>
                              <p:cond delay="0"/>
                            </p:stCondLst>
                            <p:childTnLst>
                              <p:par>
                                <p:cTn id="42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4" fill="hold">
                      <p:stCondLst>
                        <p:cond delay="indefinite"/>
                      </p:stCondLst>
                      <p:childTnLst>
                        <p:par>
                          <p:cTn id="45" fill="hold">
                            <p:stCondLst>
                              <p:cond delay="0"/>
                            </p:stCondLst>
                            <p:childTnLst>
                              <p:par>
                                <p:cTn id="4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8" fill="hold">
                      <p:stCondLst>
                        <p:cond delay="indefinite"/>
                      </p:stCondLst>
                      <p:childTnLst>
                        <p:par>
                          <p:cTn id="49" fill="hold">
                            <p:stCondLst>
                              <p:cond delay="0"/>
                            </p:stCondLst>
                            <p:childTnLst>
                              <p:par>
                                <p:cTn id="50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2" fill="hold">
                      <p:stCondLst>
                        <p:cond delay="indefinite"/>
                      </p:stCondLst>
                      <p:childTnLst>
                        <p:par>
                          <p:cTn id="53" fill="hold">
                            <p:stCondLst>
                              <p:cond delay="0"/>
                            </p:stCondLst>
                            <p:childTnLst>
                              <p:par>
                                <p:cTn id="5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6" fill="hold">
                      <p:stCondLst>
                        <p:cond delay="indefinite"/>
                      </p:stCondLst>
                      <p:childTnLst>
                        <p:par>
                          <p:cTn id="57" fill="hold">
                            <p:stCondLst>
                              <p:cond delay="0"/>
                            </p:stCondLst>
                            <p:childTnLst>
                              <p:par>
                                <p:cTn id="5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0" fill="hold">
                      <p:stCondLst>
                        <p:cond delay="indefinite"/>
                      </p:stCondLst>
                      <p:childTnLst>
                        <p:par>
                          <p:cTn id="61" fill="hold">
                            <p:stCondLst>
                              <p:cond delay="0"/>
                            </p:stCondLst>
                            <p:childTnLst>
                              <p:par>
                                <p:cTn id="6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4" fill="hold">
                      <p:stCondLst>
                        <p:cond delay="indefinite"/>
                      </p:stCondLst>
                      <p:childTnLst>
                        <p:par>
                          <p:cTn id="65" fill="hold">
                            <p:stCondLst>
                              <p:cond delay="0"/>
                            </p:stCondLst>
                            <p:childTnLst>
                              <p:par>
                                <p:cTn id="6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266" grpId="0" animBg="1"/>
      <p:bldP spid="10267" grpId="0" animBg="1"/>
      <p:bldP spid="10269" grpId="0" animBg="1"/>
      <p:bldP spid="10270" grpId="0" animBg="1"/>
      <p:bldP spid="10271" grpId="0" animBg="1"/>
      <p:bldP spid="69" grpId="0" animBg="1"/>
      <p:bldP spid="70" grpId="0" animBg="1"/>
      <p:bldP spid="71" grpId="0" animBg="1"/>
      <p:bldP spid="53" grpId="0" animBg="1"/>
      <p:bldP spid="2" grpId="0" animBg="1"/>
      <p:bldP spid="3" grpId="0" animBg="1"/>
      <p:bldP spid="55" grpId="0" animBg="1"/>
      <p:bldP spid="56" grpId="0" animBg="1"/>
      <p:bldP spid="57" grpId="0" animBg="1"/>
    </p:bldLst>
  </p:timing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itolo 3"/>
          <p:cNvSpPr>
            <a:spLocks noGrp="1"/>
          </p:cNvSpPr>
          <p:nvPr>
            <p:ph type="title"/>
          </p:nvPr>
        </p:nvSpPr>
        <p:spPr>
          <a:xfrm>
            <a:off x="454696" y="241300"/>
            <a:ext cx="8050285" cy="2315533"/>
          </a:xfrm>
        </p:spPr>
        <p:txBody>
          <a:bodyPr/>
          <a:lstStyle/>
          <a:p>
            <a:r>
              <a:rPr lang="it-IT" sz="6000" dirty="0" smtClean="0"/>
              <a:t>A </a:t>
            </a:r>
            <a:r>
              <a:rPr lang="it-IT" sz="6000" dirty="0" err="1" smtClean="0"/>
              <a:t>digital</a:t>
            </a:r>
            <a:r>
              <a:rPr lang="it-IT" sz="6000" dirty="0" smtClean="0"/>
              <a:t> </a:t>
            </a:r>
            <a:r>
              <a:rPr lang="it-IT" sz="6000" dirty="0" err="1" smtClean="0"/>
              <a:t>platform</a:t>
            </a:r>
            <a:r>
              <a:rPr lang="it-IT" sz="6000" dirty="0" smtClean="0"/>
              <a:t> for a </a:t>
            </a:r>
            <a:r>
              <a:rPr lang="it-IT" sz="6000" dirty="0" err="1" smtClean="0"/>
              <a:t>sustainable</a:t>
            </a:r>
            <a:r>
              <a:rPr lang="it-IT" sz="6000" dirty="0" smtClean="0"/>
              <a:t> </a:t>
            </a:r>
            <a:r>
              <a:rPr lang="it-IT" sz="6000" dirty="0" err="1" smtClean="0"/>
              <a:t>mobility</a:t>
            </a:r>
            <a:endParaRPr lang="it-IT" sz="6000" dirty="0"/>
          </a:p>
        </p:txBody>
      </p:sp>
      <p:pic>
        <p:nvPicPr>
          <p:cNvPr id="11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67823" y="437150"/>
            <a:ext cx="15019296" cy="11692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2" name="Picture 4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56763" y="432954"/>
            <a:ext cx="15049670" cy="11722401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 descr="C:\development\microS_code2016_DOCS\VEHICLE\CAMIONCINO_NO_BATTERY.png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2713656" y="809328"/>
            <a:ext cx="17857983" cy="13393487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grpSp>
        <p:nvGrpSpPr>
          <p:cNvPr id="3" name="Gruppo 2"/>
          <p:cNvGrpSpPr/>
          <p:nvPr/>
        </p:nvGrpSpPr>
        <p:grpSpPr>
          <a:xfrm>
            <a:off x="-2713655" y="422759"/>
            <a:ext cx="26426935" cy="13780056"/>
            <a:chOff x="-2713655" y="422759"/>
            <a:chExt cx="26426935" cy="13780056"/>
          </a:xfrm>
        </p:grpSpPr>
        <p:pic>
          <p:nvPicPr>
            <p:cNvPr id="13" name="Picture 3"/>
            <p:cNvPicPr>
              <a:picLocks noChangeAspect="1" noChangeArrowheads="1"/>
            </p:cNvPicPr>
            <p:nvPr/>
          </p:nvPicPr>
          <p:blipFill>
            <a:blip r:embed="rId6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63608" y="437148"/>
              <a:ext cx="15049672" cy="11692165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cxnSp>
          <p:nvCxnSpPr>
            <p:cNvPr id="7" name="Connettore 2 6"/>
            <p:cNvCxnSpPr/>
            <p:nvPr/>
          </p:nvCxnSpPr>
          <p:spPr bwMode="auto">
            <a:xfrm flipV="1">
              <a:off x="11831960" y="4841778"/>
              <a:ext cx="7488832" cy="4536502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chemeClr val="accent6">
                  <a:lumMod val="60000"/>
                  <a:lumOff val="40000"/>
                </a:schemeClr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pic>
          <p:nvPicPr>
            <p:cNvPr id="14" name="Picture 3"/>
            <p:cNvPicPr>
              <a:picLocks noChangeAspect="1" noChangeArrowheads="1"/>
            </p:cNvPicPr>
            <p:nvPr/>
          </p:nvPicPr>
          <p:blipFill>
            <a:blip r:embed="rId7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8675985" y="422759"/>
              <a:ext cx="3371999" cy="4091717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pic>
          <p:nvPicPr>
            <p:cNvPr id="1028" name="Picture 4" descr="C:\development\microS_code2016_DOCS\VEHICLE\CAMIONCINO_01-sec_frame.gif"/>
            <p:cNvPicPr>
              <a:picLocks noChangeAspect="1" noChangeArrowheads="1" noCrop="1"/>
            </p:cNvPicPr>
            <p:nvPr/>
          </p:nvPicPr>
          <p:blipFill>
            <a:blip r:embed="rId8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-2713655" y="783377"/>
              <a:ext cx="17892582" cy="13419438"/>
            </a:xfrm>
            <a:prstGeom prst="rect">
              <a:avLst/>
            </a:prstGeom>
            <a:noFill/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</a:extLst>
          </p:spPr>
        </p:pic>
      </p:grpSp>
      <p:pic>
        <p:nvPicPr>
          <p:cNvPr id="2" name="Picture 3"/>
          <p:cNvPicPr>
            <a:picLocks noChangeAspect="1" noChangeArrowheads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-1417512" y="4121696"/>
            <a:ext cx="1181100" cy="1428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1460280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</p:timing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[DEVELOPMENT / UNIT TEST]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INTRODUCTION</a:t>
            </a:r>
          </a:p>
          <a:p>
            <a:pPr lvl="1"/>
            <a:r>
              <a:rPr lang="it-IT" sz="3600" dirty="0" smtClean="0"/>
              <a:t>BLAH </a:t>
            </a:r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8261415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5408204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marL="0" indent="0">
              <a:buNone/>
            </a:pPr>
            <a:endParaRPr lang="it-IT" sz="2800" dirty="0" smtClean="0"/>
          </a:p>
        </p:txBody>
      </p:sp>
      <p:grpSp>
        <p:nvGrpSpPr>
          <p:cNvPr id="8" name="Gruppo 7"/>
          <p:cNvGrpSpPr/>
          <p:nvPr/>
        </p:nvGrpSpPr>
        <p:grpSpPr>
          <a:xfrm>
            <a:off x="841880" y="2644636"/>
            <a:ext cx="11307650" cy="6211434"/>
            <a:chOff x="6503368" y="3280721"/>
            <a:chExt cx="11307650" cy="6211434"/>
          </a:xfrm>
        </p:grpSpPr>
        <p:grpSp>
          <p:nvGrpSpPr>
            <p:cNvPr id="9" name="Gruppo 8"/>
            <p:cNvGrpSpPr/>
            <p:nvPr/>
          </p:nvGrpSpPr>
          <p:grpSpPr>
            <a:xfrm>
              <a:off x="6503368" y="3280721"/>
              <a:ext cx="11307650" cy="6211434"/>
              <a:chOff x="5783288" y="3480681"/>
              <a:chExt cx="11307650" cy="6211434"/>
            </a:xfrm>
          </p:grpSpPr>
          <p:grpSp>
            <p:nvGrpSpPr>
              <p:cNvPr id="11" name="Gruppo 10"/>
              <p:cNvGrpSpPr/>
              <p:nvPr/>
            </p:nvGrpSpPr>
            <p:grpSpPr>
              <a:xfrm>
                <a:off x="5783288" y="4950322"/>
                <a:ext cx="11307650" cy="4741793"/>
                <a:chOff x="1942087" y="7568268"/>
                <a:chExt cx="11307650" cy="4741793"/>
              </a:xfrm>
            </p:grpSpPr>
            <p:cxnSp>
              <p:nvCxnSpPr>
                <p:cNvPr id="13" name="Connettore 2 12"/>
                <p:cNvCxnSpPr>
                  <a:stCxn id="16" idx="2"/>
                  <a:endCxn id="17" idx="1"/>
                </p:cNvCxnSpPr>
                <p:nvPr/>
              </p:nvCxnSpPr>
              <p:spPr bwMode="auto">
                <a:xfrm flipH="1">
                  <a:off x="7595911" y="10326979"/>
                  <a:ext cx="1" cy="841437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arrow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cxnSp>
              <p:nvCxnSpPr>
                <p:cNvPr id="15" name="Connettore 2 14"/>
                <p:cNvCxnSpPr>
                  <a:stCxn id="16" idx="0"/>
                  <a:endCxn id="18" idx="4"/>
                </p:cNvCxnSpPr>
                <p:nvPr/>
              </p:nvCxnSpPr>
              <p:spPr bwMode="auto">
                <a:xfrm flipH="1" flipV="1">
                  <a:off x="7595911" y="7829411"/>
                  <a:ext cx="1" cy="338376"/>
                </a:xfrm>
                <a:prstGeom prst="straightConnector1">
                  <a:avLst/>
                </a:prstGeom>
                <a:solidFill>
                  <a:srgbClr val="BBE0E3"/>
                </a:solidFill>
                <a:ln w="508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/>
                </a:ln>
                <a:effectLst/>
                <a:extLst>
                  <a:ext uri="{AF507438-7753-43E0-B8FC-AC1667EBCBE1}">
                    <a14:hiddenEffects xmlns:a14="http://schemas.microsoft.com/office/drawing/2010/main">
                      <a:effectLst>
                        <a:outerShdw blurRad="63500" dist="38099" dir="2700000" algn="ctr" rotWithShape="0">
                          <a:schemeClr val="bg2">
                            <a:alpha val="74998"/>
                          </a:schemeClr>
                        </a:outerShdw>
                      </a:effectLst>
                    </a14:hiddenEffects>
                  </a:ext>
                </a:extLst>
              </p:spPr>
            </p:cxnSp>
            <p:sp>
              <p:nvSpPr>
                <p:cNvPr id="16" name="Rettangolo arrotondato 15"/>
                <p:cNvSpPr/>
                <p:nvPr/>
              </p:nvSpPr>
              <p:spPr bwMode="auto">
                <a:xfrm>
                  <a:off x="1942087" y="8167787"/>
                  <a:ext cx="11307650" cy="2159192"/>
                </a:xfrm>
                <a:prstGeom prst="roundRect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b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5400" dirty="0" smtClean="0">
                      <a:ln w="18415" cmpd="sng">
                        <a:solidFill>
                          <a:srgbClr val="FFFFFF"/>
                        </a:solidFill>
                        <a:prstDash val="solid"/>
                      </a:ln>
                      <a:solidFill>
                        <a:srgbClr val="FFFFFF"/>
                      </a:solidFill>
                      <a:effectLst>
                        <a:outerShdw blurRad="63500" dir="3600000" algn="tl" rotWithShape="0">
                          <a:srgbClr val="000000">
                            <a:alpha val="70000"/>
                          </a:srgbClr>
                        </a:outerShdw>
                      </a:effectLst>
                    </a:rPr>
                    <a:t>BOOKING</a:t>
                  </a:r>
                </a:p>
              </p:txBody>
            </p:sp>
            <p:sp>
              <p:nvSpPr>
                <p:cNvPr id="17" name="Cilindro 16"/>
                <p:cNvSpPr/>
                <p:nvPr/>
              </p:nvSpPr>
              <p:spPr bwMode="auto">
                <a:xfrm>
                  <a:off x="6290547" y="11168416"/>
                  <a:ext cx="2610727" cy="1141645"/>
                </a:xfrm>
                <a:prstGeom prst="can">
                  <a:avLst/>
                </a:prstGeom>
                <a:solidFill>
                  <a:srgbClr val="0070C0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2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MySql</a:t>
                  </a:r>
                  <a:r>
                    <a:rPr kumimoji="0" lang="it-IT" sz="32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/ H2</a:t>
                  </a:r>
                  <a:endParaRPr kumimoji="0" lang="it-IT" sz="32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  <p:sp>
              <p:nvSpPr>
                <p:cNvPr id="18" name="Ovale 17"/>
                <p:cNvSpPr/>
                <p:nvPr/>
              </p:nvSpPr>
              <p:spPr bwMode="auto">
                <a:xfrm flipH="1">
                  <a:off x="7460180" y="7568268"/>
                  <a:ext cx="271463" cy="261143"/>
                </a:xfrm>
                <a:prstGeom prst="ellipse">
                  <a:avLst/>
                </a:prstGeom>
                <a:solidFill>
                  <a:schemeClr val="tx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endParaRPr kumimoji="0" lang="it-IT" sz="11200" b="0" i="0" u="none" strike="noStrike" cap="none" normalizeH="0" baseline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sp>
            <p:nvSpPr>
              <p:cNvPr id="12" name="Fumetto 2 11"/>
              <p:cNvSpPr/>
              <p:nvPr/>
            </p:nvSpPr>
            <p:spPr bwMode="auto">
              <a:xfrm>
                <a:off x="10535816" y="3480681"/>
                <a:ext cx="3294062" cy="919146"/>
              </a:xfrm>
              <a:prstGeom prst="wedgeRoundRectCallout">
                <a:avLst>
                  <a:gd name="adj1" fmla="val -20833"/>
                  <a:gd name="adj2" fmla="val 89809"/>
                  <a:gd name="adj3" fmla="val 16667"/>
                </a:avLst>
              </a:prstGeom>
              <a:solidFill>
                <a:srgbClr val="FFC00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4400" b="0" i="0" u="none" strike="noStrike" cap="none" normalizeH="0" baseline="0" dirty="0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http/</a:t>
                </a:r>
                <a:r>
                  <a:rPr kumimoji="0" lang="it-IT" sz="4400" b="0" i="0" u="none" strike="noStrike" cap="none" normalizeH="0" baseline="0" dirty="0" err="1" smtClean="0">
                    <a:ln>
                      <a:noFill/>
                    </a:ln>
                    <a:solidFill>
                      <a:srgbClr val="000000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rest</a:t>
                </a:r>
                <a:endParaRPr kumimoji="0" lang="it-IT" sz="4400" b="0" i="0" u="none" strike="noStrike" cap="none" normalizeH="0" baseline="0" dirty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  <p:sp>
          <p:nvSpPr>
            <p:cNvPr id="10" name="Rettangolo arrotondato 9"/>
            <p:cNvSpPr/>
            <p:nvPr/>
          </p:nvSpPr>
          <p:spPr bwMode="auto">
            <a:xfrm>
              <a:off x="10465915" y="5465193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9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73161" y="8766684"/>
            <a:ext cx="7985413" cy="252103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0" name="Segnaposto contenuto 2"/>
          <p:cNvSpPr txBox="1">
            <a:spLocks/>
          </p:cNvSpPr>
          <p:nvPr/>
        </p:nvSpPr>
        <p:spPr bwMode="auto">
          <a:xfrm>
            <a:off x="15792400" y="5408204"/>
            <a:ext cx="8064896" cy="641834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Microservices </a:t>
            </a:r>
            <a:r>
              <a:rPr lang="it-IT" sz="3600" b="1" dirty="0" err="1" smtClean="0"/>
              <a:t>technical</a:t>
            </a:r>
            <a:r>
              <a:rPr lang="it-IT" sz="3600" b="1" dirty="0" smtClean="0"/>
              <a:t> layout:</a:t>
            </a:r>
          </a:p>
          <a:p>
            <a:pPr lvl="1"/>
            <a:r>
              <a:rPr lang="it-IT" sz="3600" dirty="0" smtClean="0"/>
              <a:t>HTTP </a:t>
            </a:r>
            <a:r>
              <a:rPr lang="it-IT" sz="3600" dirty="0" err="1" smtClean="0"/>
              <a:t>Rest</a:t>
            </a:r>
            <a:r>
              <a:rPr lang="it-IT" sz="3600" dirty="0" smtClean="0"/>
              <a:t> API </a:t>
            </a:r>
          </a:p>
          <a:p>
            <a:pPr lvl="1"/>
            <a:r>
              <a:rPr lang="it-IT" sz="3600" dirty="0" smtClean="0"/>
              <a:t>Core </a:t>
            </a:r>
            <a:r>
              <a:rPr lang="it-IT" sz="3600" dirty="0" err="1" smtClean="0"/>
              <a:t>functionality</a:t>
            </a:r>
            <a:r>
              <a:rPr lang="it-IT" sz="3600" dirty="0" smtClean="0"/>
              <a:t> and database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incapsulation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Invariant</a:t>
            </a:r>
            <a:r>
              <a:rPr lang="it-IT" sz="3600" dirty="0" smtClean="0"/>
              <a:t> </a:t>
            </a:r>
            <a:r>
              <a:rPr lang="it-IT" sz="3600" dirty="0" err="1" smtClean="0"/>
              <a:t>datastore</a:t>
            </a:r>
            <a:r>
              <a:rPr lang="it-IT" sz="3600" dirty="0" smtClean="0"/>
              <a:t> H2 </a:t>
            </a:r>
            <a:r>
              <a:rPr lang="it-IT" sz="3600" dirty="0" err="1" smtClean="0"/>
              <a:t>embedded</a:t>
            </a:r>
            <a:r>
              <a:rPr lang="it-IT" sz="3600" dirty="0" smtClean="0"/>
              <a:t> and in </a:t>
            </a:r>
            <a:r>
              <a:rPr lang="it-IT" sz="3600" dirty="0" err="1" smtClean="0"/>
              <a:t>memory</a:t>
            </a:r>
            <a:r>
              <a:rPr lang="it-IT" sz="3600" dirty="0" smtClean="0"/>
              <a:t> and </a:t>
            </a:r>
            <a:r>
              <a:rPr lang="it-IT" sz="3600" dirty="0" err="1" smtClean="0"/>
              <a:t>MySql</a:t>
            </a:r>
            <a:r>
              <a:rPr lang="it-IT" sz="3600" dirty="0" smtClean="0"/>
              <a:t> </a:t>
            </a:r>
            <a:r>
              <a:rPr lang="it-IT" sz="3600" dirty="0" err="1" smtClean="0"/>
              <a:t>as</a:t>
            </a:r>
            <a:r>
              <a:rPr lang="it-IT" sz="3600" dirty="0" smtClean="0"/>
              <a:t> a server </a:t>
            </a:r>
            <a:r>
              <a:rPr lang="it-IT" sz="3600" dirty="0" err="1" smtClean="0"/>
              <a:t>instance</a:t>
            </a:r>
            <a:endParaRPr lang="it-IT" sz="3600" dirty="0" smtClean="0"/>
          </a:p>
          <a:p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2563522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8" name="Picture 4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2822296"/>
            <a:ext cx="11131590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3873674"/>
            <a:ext cx="15638042" cy="95096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48044" y="5171065"/>
            <a:ext cx="15027724" cy="91384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12350" y="6162694"/>
            <a:ext cx="14184466" cy="86257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1" name="Picture 5"/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251620" y="8280623"/>
            <a:ext cx="14900318" cy="91851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2" name="Picture 6"/>
          <p:cNvPicPr>
            <a:picLocks noChangeAspect="1" noChangeArrowheads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09605" y="7095331"/>
            <a:ext cx="14484978" cy="93610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171762" y="4964746"/>
            <a:ext cx="897356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dependencies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a database </a:t>
            </a:r>
            <a:r>
              <a:rPr lang="it-IT" sz="3600" dirty="0" err="1"/>
              <a:t>migration</a:t>
            </a:r>
            <a:r>
              <a:rPr lang="it-IT" sz="3600" dirty="0"/>
              <a:t> </a:t>
            </a:r>
            <a:r>
              <a:rPr lang="it-IT" sz="3600" dirty="0" err="1"/>
              <a:t>tool</a:t>
            </a:r>
            <a:endParaRPr lang="it-IT" sz="3600" dirty="0" smtClean="0"/>
          </a:p>
          <a:p>
            <a:pPr lvl="1"/>
            <a:r>
              <a:rPr lang="it-IT" sz="3600" dirty="0" smtClean="0"/>
              <a:t>Java </a:t>
            </a:r>
            <a:r>
              <a:rPr lang="it-IT" sz="3600" dirty="0" err="1" smtClean="0"/>
              <a:t>connector</a:t>
            </a:r>
            <a:r>
              <a:rPr lang="it-IT" sz="3600" dirty="0" smtClean="0"/>
              <a:t> for </a:t>
            </a:r>
            <a:r>
              <a:rPr lang="it-IT" sz="3600" dirty="0" err="1" smtClean="0"/>
              <a:t>MySQL</a:t>
            </a:r>
            <a:endParaRPr lang="it-IT" sz="3600" dirty="0" smtClean="0"/>
          </a:p>
          <a:p>
            <a:pPr lvl="1"/>
            <a:r>
              <a:rPr lang="it-IT" sz="3600" dirty="0" smtClean="0"/>
              <a:t>Starter web: the 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capabilities</a:t>
            </a:r>
            <a:r>
              <a:rPr lang="it-IT" sz="3600" dirty="0" smtClean="0"/>
              <a:t> for web </a:t>
            </a:r>
            <a:r>
              <a:rPr lang="it-IT" sz="3600" dirty="0" err="1" smtClean="0"/>
              <a:t>application</a:t>
            </a:r>
            <a:endParaRPr lang="it-IT" sz="3600" dirty="0" smtClean="0"/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rest</a:t>
            </a:r>
            <a:r>
              <a:rPr lang="it-IT" sz="3600" dirty="0" smtClean="0"/>
              <a:t>: the </a:t>
            </a:r>
            <a:r>
              <a:rPr lang="it-IT" sz="3600" dirty="0"/>
              <a:t>Spring </a:t>
            </a:r>
            <a:r>
              <a:rPr lang="it-IT" sz="3600" dirty="0" err="1"/>
              <a:t>Boot</a:t>
            </a:r>
            <a:r>
              <a:rPr lang="it-IT" sz="3600" dirty="0"/>
              <a:t> </a:t>
            </a:r>
            <a:r>
              <a:rPr lang="it-IT" sz="3600" dirty="0" err="1"/>
              <a:t>capabilities</a:t>
            </a:r>
            <a:r>
              <a:rPr lang="it-IT" sz="3600" dirty="0"/>
              <a:t> for </a:t>
            </a:r>
            <a:r>
              <a:rPr lang="it-IT" sz="3600" dirty="0" err="1" smtClean="0"/>
              <a:t>rest</a:t>
            </a:r>
            <a:r>
              <a:rPr lang="it-IT" sz="3600" dirty="0" smtClean="0"/>
              <a:t> </a:t>
            </a:r>
            <a:r>
              <a:rPr lang="en-US" sz="3600" dirty="0"/>
              <a:t>web services on top of </a:t>
            </a:r>
            <a:r>
              <a:rPr lang="en-US" sz="3600" dirty="0" smtClean="0"/>
              <a:t>data </a:t>
            </a:r>
            <a:r>
              <a:rPr lang="en-US" sz="3600" dirty="0"/>
              <a:t>repositories</a:t>
            </a:r>
            <a:endParaRPr lang="it-IT" sz="3600" dirty="0"/>
          </a:p>
          <a:p>
            <a:pPr lvl="1"/>
            <a:r>
              <a:rPr lang="it-IT" sz="3600" dirty="0" smtClean="0"/>
              <a:t>JPA for the data management </a:t>
            </a:r>
            <a:r>
              <a:rPr lang="it-IT" sz="3600" dirty="0"/>
              <a:t>in a </a:t>
            </a:r>
            <a:r>
              <a:rPr lang="it-IT" sz="3600" dirty="0" err="1"/>
              <a:t>relational</a:t>
            </a:r>
            <a:r>
              <a:rPr lang="it-IT" sz="3600" dirty="0"/>
              <a:t> database</a:t>
            </a:r>
            <a:endParaRPr lang="it-IT" sz="3600" dirty="0" smtClean="0"/>
          </a:p>
          <a:p>
            <a:pPr lvl="1"/>
            <a:r>
              <a:rPr lang="it-IT" sz="3600" dirty="0" smtClean="0"/>
              <a:t>H2 database</a:t>
            </a:r>
          </a:p>
        </p:txBody>
      </p:sp>
    </p:spTree>
    <p:extLst>
      <p:ext uri="{BB962C8B-B14F-4D97-AF65-F5344CB8AC3E}">
        <p14:creationId xmlns:p14="http://schemas.microsoft.com/office/powerpoint/2010/main" val="346042846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806130" y="6137920"/>
            <a:ext cx="11233248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/>
              <a:t>@</a:t>
            </a:r>
            <a:r>
              <a:rPr lang="it-IT" sz="2800" dirty="0" err="1"/>
              <a:t>SpringBootApplication</a:t>
            </a:r>
            <a:endParaRPr lang="it-IT" sz="2800" dirty="0"/>
          </a:p>
          <a:p>
            <a:r>
              <a:rPr lang="it-IT" sz="2800" b="1" dirty="0"/>
              <a:t>public </a:t>
            </a:r>
            <a:r>
              <a:rPr lang="it-IT" sz="2800" b="1" dirty="0" err="1"/>
              <a:t>class</a:t>
            </a:r>
            <a:r>
              <a:rPr lang="it-IT" sz="2800" b="1" dirty="0"/>
              <a:t> Application {</a:t>
            </a:r>
          </a:p>
          <a:p>
            <a:r>
              <a:rPr lang="en-US" sz="2800" dirty="0"/>
              <a:t>    </a:t>
            </a:r>
            <a:r>
              <a:rPr lang="en-US" sz="2800" b="1" dirty="0"/>
              <a:t>public static void main(String[] </a:t>
            </a:r>
            <a:r>
              <a:rPr lang="en-US" sz="2800" b="1" dirty="0" err="1"/>
              <a:t>args</a:t>
            </a:r>
            <a:r>
              <a:rPr lang="en-US" sz="2800" b="1" dirty="0"/>
              <a:t>) {</a:t>
            </a:r>
          </a:p>
          <a:p>
            <a:r>
              <a:rPr lang="it-IT" sz="2800" dirty="0"/>
              <a:t>        </a:t>
            </a:r>
            <a:r>
              <a:rPr lang="it-IT" sz="2800" dirty="0" err="1"/>
              <a:t>SpringApplication.</a:t>
            </a:r>
            <a:r>
              <a:rPr lang="it-IT" sz="2800" i="1" dirty="0" err="1"/>
              <a:t>run</a:t>
            </a:r>
            <a:r>
              <a:rPr lang="it-IT" sz="2800" i="1" dirty="0"/>
              <a:t>(</a:t>
            </a:r>
            <a:r>
              <a:rPr lang="it-IT" sz="2800" i="1" dirty="0" err="1"/>
              <a:t>Application.</a:t>
            </a:r>
            <a:r>
              <a:rPr lang="it-IT" sz="2800" b="1" i="1" dirty="0" err="1"/>
              <a:t>class</a:t>
            </a:r>
            <a:r>
              <a:rPr lang="it-IT" sz="2800" b="1" i="1" dirty="0"/>
              <a:t>, </a:t>
            </a:r>
            <a:r>
              <a:rPr lang="it-IT" sz="2800" b="1" i="1" dirty="0" err="1"/>
              <a:t>args</a:t>
            </a:r>
            <a:r>
              <a:rPr lang="it-IT" sz="2800" b="1" i="1" dirty="0"/>
              <a:t>);</a:t>
            </a:r>
          </a:p>
          <a:p>
            <a:r>
              <a:rPr lang="it-IT" sz="2800" dirty="0"/>
              <a:t>    }</a:t>
            </a:r>
          </a:p>
        </p:txBody>
      </p:sp>
      <p:pic>
        <p:nvPicPr>
          <p:cNvPr id="5123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71031" y="1961455"/>
            <a:ext cx="6604545" cy="341358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Microservice’s</a:t>
            </a:r>
            <a:r>
              <a:rPr lang="it-IT" sz="3600" dirty="0" smtClean="0"/>
              <a:t> packaging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Boot</a:t>
            </a:r>
            <a:r>
              <a:rPr lang="it-IT" sz="3600" dirty="0" smtClean="0"/>
              <a:t> </a:t>
            </a:r>
            <a:r>
              <a:rPr lang="it-IT" sz="3600" dirty="0" err="1" smtClean="0"/>
              <a:t>main</a:t>
            </a:r>
            <a:r>
              <a:rPr lang="it-IT" sz="3600" dirty="0" smtClean="0"/>
              <a:t> </a:t>
            </a:r>
            <a:r>
              <a:rPr lang="it-IT" sz="3600" dirty="0" err="1" smtClean="0"/>
              <a:t>class</a:t>
            </a:r>
            <a:endParaRPr lang="it-IT" sz="3600" dirty="0" smtClean="0"/>
          </a:p>
          <a:p>
            <a:pPr lvl="1"/>
            <a:r>
              <a:rPr lang="it-IT" sz="3600" dirty="0" smtClean="0"/>
              <a:t>Domain </a:t>
            </a:r>
            <a:r>
              <a:rPr lang="it-IT" sz="3600" dirty="0" err="1" smtClean="0"/>
              <a:t>classes</a:t>
            </a:r>
            <a:endParaRPr lang="it-IT" sz="3600" dirty="0" smtClean="0"/>
          </a:p>
          <a:p>
            <a:pPr lvl="1"/>
            <a:r>
              <a:rPr lang="it-IT" sz="3600" dirty="0" smtClean="0"/>
              <a:t>JPA Data Access </a:t>
            </a:r>
            <a:r>
              <a:rPr lang="it-IT" sz="3600" dirty="0" err="1" smtClean="0"/>
              <a:t>reposisories</a:t>
            </a:r>
            <a:endParaRPr lang="it-IT" sz="3600" dirty="0" smtClean="0"/>
          </a:p>
          <a:p>
            <a:pPr lvl="1"/>
            <a:r>
              <a:rPr lang="it-IT" sz="3600" dirty="0" err="1" smtClean="0"/>
              <a:t>Rest</a:t>
            </a:r>
            <a:r>
              <a:rPr lang="it-IT" sz="3600" dirty="0" smtClean="0"/>
              <a:t> API</a:t>
            </a:r>
          </a:p>
        </p:txBody>
      </p:sp>
    </p:spTree>
    <p:extLst>
      <p:ext uri="{BB962C8B-B14F-4D97-AF65-F5344CB8AC3E}">
        <p14:creationId xmlns:p14="http://schemas.microsoft.com/office/powerpoint/2010/main" val="3538600616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951398" y="4189140"/>
            <a:ext cx="17118618" cy="717119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RestController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 = "/</a:t>
            </a:r>
            <a:r>
              <a:rPr lang="it-IT" sz="2000" dirty="0" err="1">
                <a:latin typeface="Consolas"/>
              </a:rPr>
              <a:t>bookABattery</a:t>
            </a:r>
            <a:r>
              <a:rPr lang="it-IT" sz="2000" dirty="0">
                <a:latin typeface="Consolas"/>
              </a:rPr>
              <a:t>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BookABatteryController</a:t>
            </a:r>
            <a:r>
              <a:rPr lang="it-IT" sz="2000" dirty="0">
                <a:latin typeface="Consolas"/>
              </a:rPr>
              <a:t> { </a:t>
            </a:r>
            <a:br>
              <a:rPr lang="it-IT" sz="2000" dirty="0">
                <a:latin typeface="Consolas"/>
              </a:rPr>
            </a:br>
            <a:endParaRPr lang="it-IT" sz="2000" dirty="0" smtClean="0">
              <a:latin typeface="Consolas"/>
            </a:endParaRPr>
          </a:p>
          <a:p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final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IBookingInfoRepository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Autowired</a:t>
            </a:r>
            <a:r>
              <a:rPr lang="it-IT" sz="2000" dirty="0">
                <a:latin typeface="Consolas"/>
              </a:rPr>
              <a:t> </a:t>
            </a:r>
            <a:br>
              <a:rPr lang="it-IT" sz="2000" dirty="0">
                <a:latin typeface="Consolas"/>
              </a:rPr>
            </a:br>
            <a:r>
              <a:rPr lang="it-IT" sz="2000" dirty="0" err="1" smtClean="0">
                <a:latin typeface="Consolas"/>
              </a:rPr>
              <a:t>BookABatteryController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IBookingInfoRepository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>
                <a:latin typeface="Consolas"/>
              </a:rPr>
              <a:t>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</a:t>
            </a:r>
            <a:r>
              <a:rPr lang="it-IT" sz="20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000" dirty="0" err="1">
                <a:latin typeface="Consolas"/>
              </a:rPr>
              <a:t>.prenotazioniRepository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 err="1">
                <a:latin typeface="Consolas"/>
              </a:rPr>
              <a:t>prenotazioniRepository</a:t>
            </a:r>
            <a:r>
              <a:rPr lang="it-IT" sz="2000" dirty="0" smtClean="0">
                <a:latin typeface="Consolas"/>
              </a:rPr>
              <a:t>;} </a:t>
            </a:r>
          </a:p>
          <a:p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    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@</a:t>
            </a:r>
            <a:r>
              <a:rPr lang="it-IT" sz="2000" dirty="0" err="1">
                <a:latin typeface="Consolas"/>
              </a:rPr>
              <a:t>RequestMapping</a:t>
            </a:r>
            <a:r>
              <a:rPr lang="it-IT" sz="2000" dirty="0">
                <a:latin typeface="Consolas"/>
              </a:rPr>
              <a:t>(</a:t>
            </a:r>
            <a:r>
              <a:rPr lang="it-IT" sz="2000" dirty="0" err="1">
                <a:latin typeface="Consolas"/>
              </a:rPr>
              <a:t>value</a:t>
            </a:r>
            <a:r>
              <a:rPr lang="it-IT" sz="2000" dirty="0">
                <a:latin typeface="Consolas"/>
              </a:rPr>
              <a:t>= "/</a:t>
            </a:r>
            <a:r>
              <a:rPr lang="it-IT" sz="2000" dirty="0" err="1">
                <a:latin typeface="Consolas"/>
              </a:rPr>
              <a:t>addBooking</a:t>
            </a:r>
            <a:r>
              <a:rPr lang="it-IT" sz="2000" dirty="0">
                <a:latin typeface="Consolas"/>
              </a:rPr>
              <a:t>/{stazione}/{batteria}/{citta}/{latitudine}/{longitudine}")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000" dirty="0">
                <a:latin typeface="Consolas"/>
              </a:rPr>
              <a:t> Booking </a:t>
            </a:r>
            <a:r>
              <a:rPr lang="it-IT" sz="2000" dirty="0" err="1">
                <a:latin typeface="Consolas"/>
              </a:rPr>
              <a:t>addBook</a:t>
            </a:r>
            <a:r>
              <a:rPr lang="it-IT" sz="2000" dirty="0">
                <a:latin typeface="Consolas"/>
              </a:rPr>
              <a:t>(@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stazione,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batteria,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</a:t>
            </a:r>
            <a:r>
              <a:rPr lang="it-IT" sz="2000" dirty="0" smtClean="0">
                <a:latin typeface="Consolas"/>
              </a:rPr>
              <a:t>	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citta , 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latitudine, </a:t>
            </a:r>
            <a:endParaRPr lang="it-IT" sz="2000" dirty="0" smtClean="0">
              <a:latin typeface="Consolas"/>
            </a:endParaRPr>
          </a:p>
          <a:p>
            <a:r>
              <a:rPr lang="it-IT" sz="2000" dirty="0">
                <a:latin typeface="Consolas"/>
              </a:rPr>
              <a:t>	</a:t>
            </a:r>
            <a:r>
              <a:rPr lang="it-IT" sz="2000" dirty="0" smtClean="0">
                <a:latin typeface="Consolas"/>
              </a:rPr>
              <a:t>			@</a:t>
            </a:r>
            <a:r>
              <a:rPr lang="it-IT" sz="2000" dirty="0" err="1">
                <a:latin typeface="Consolas"/>
              </a:rPr>
              <a:t>PathVariable</a:t>
            </a:r>
            <a:r>
              <a:rPr lang="it-IT" sz="2000" dirty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String</a:t>
            </a:r>
            <a:r>
              <a:rPr lang="it-IT" sz="2000" dirty="0">
                <a:latin typeface="Consolas"/>
              </a:rPr>
              <a:t> longitudine) {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Booking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 = </a:t>
            </a:r>
            <a:r>
              <a:rPr lang="it-IT" sz="20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000" dirty="0">
                <a:latin typeface="Consolas"/>
              </a:rPr>
              <a:t> Booking(stazione + 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batteria,stazione,citta,Double.valueOf</a:t>
            </a:r>
            <a:r>
              <a:rPr lang="it-IT" sz="2000" dirty="0" smtClean="0">
                <a:latin typeface="Consolas"/>
              </a:rPr>
              <a:t>(latitudine</a:t>
            </a:r>
            <a:r>
              <a:rPr lang="it-IT" sz="2000" dirty="0">
                <a:latin typeface="Consolas"/>
              </a:rPr>
              <a:t>),</a:t>
            </a:r>
            <a:r>
              <a:rPr lang="it-IT" sz="2000" dirty="0" err="1">
                <a:latin typeface="Consolas"/>
              </a:rPr>
              <a:t>Double.valueOf</a:t>
            </a:r>
            <a:r>
              <a:rPr lang="it-IT" sz="2000" dirty="0">
                <a:latin typeface="Consolas"/>
              </a:rPr>
              <a:t>(longitudine));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latin typeface="Consolas"/>
              </a:rPr>
              <a:t>prenotazioniRepository.saveAndFlush</a:t>
            </a:r>
            <a:r>
              <a:rPr lang="it-IT" sz="2000" dirty="0" smtClean="0">
                <a:latin typeface="Consolas"/>
              </a:rPr>
              <a:t>(</a:t>
            </a:r>
            <a:r>
              <a:rPr lang="it-IT" sz="2000" dirty="0" err="1" smtClean="0">
                <a:latin typeface="Consolas"/>
              </a:rPr>
              <a:t>prenotaBatteria</a:t>
            </a:r>
            <a:r>
              <a:rPr lang="it-IT" sz="2000" dirty="0">
                <a:latin typeface="Consolas"/>
              </a:rPr>
              <a:t>); </a:t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/>
            </a:r>
            <a:br>
              <a:rPr lang="it-IT" sz="2000" dirty="0">
                <a:latin typeface="Consolas"/>
              </a:rPr>
            </a:br>
            <a:r>
              <a:rPr lang="it-IT" sz="2000" dirty="0">
                <a:latin typeface="Consolas"/>
              </a:rPr>
              <a:t>    </a:t>
            </a:r>
            <a:r>
              <a:rPr lang="it-IT" sz="2000" dirty="0" smtClean="0">
                <a:latin typeface="Consolas"/>
              </a:rPr>
              <a:t>	</a:t>
            </a:r>
            <a:r>
              <a:rPr lang="it-IT" sz="20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000" dirty="0" smtClean="0">
                <a:latin typeface="Consolas"/>
              </a:rPr>
              <a:t> </a:t>
            </a:r>
            <a:r>
              <a:rPr lang="it-IT" sz="2000" dirty="0" err="1">
                <a:latin typeface="Consolas"/>
              </a:rPr>
              <a:t>prenotaBatteria</a:t>
            </a:r>
            <a:r>
              <a:rPr lang="it-IT" sz="2000" dirty="0" smtClean="0">
                <a:latin typeface="Consolas"/>
              </a:rPr>
              <a:t>;} </a:t>
            </a:r>
          </a:p>
        </p:txBody>
      </p:sp>
      <p:pic>
        <p:nvPicPr>
          <p:cNvPr id="1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102768" y="1496981"/>
            <a:ext cx="7629525" cy="27717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56566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Controller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Consumes</a:t>
            </a:r>
            <a:r>
              <a:rPr lang="it-IT" sz="3600" dirty="0" smtClean="0"/>
              <a:t> the 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by JPA </a:t>
            </a:r>
            <a:r>
              <a:rPr lang="it-IT" sz="3600" dirty="0" err="1" smtClean="0"/>
              <a:t>repositories</a:t>
            </a:r>
            <a:r>
              <a:rPr lang="it-IT" sz="3600" dirty="0" smtClean="0"/>
              <a:t> (</a:t>
            </a:r>
            <a:r>
              <a:rPr lang="it-IT" sz="3600" dirty="0" err="1" smtClean="0"/>
              <a:t>save&amp;flush</a:t>
            </a:r>
            <a:r>
              <a:rPr lang="it-IT" sz="3600" dirty="0" smtClean="0"/>
              <a:t>)</a:t>
            </a:r>
          </a:p>
        </p:txBody>
      </p:sp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436325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743522" y="3960912"/>
            <a:ext cx="11233248" cy="17266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  <a:r>
              <a:rPr lang="it-IT" sz="2400" b="1" dirty="0" err="1" smtClean="0"/>
              <a:t>jdbc:mysql</a:t>
            </a:r>
            <a:r>
              <a:rPr lang="it-IT" sz="2400" b="1" dirty="0" smtClean="0"/>
              <a:t>://</a:t>
            </a:r>
            <a:r>
              <a:rPr lang="it-IT" sz="2400" b="1" u="sng" dirty="0" err="1" smtClean="0"/>
              <a:t>localhost</a:t>
            </a:r>
            <a:r>
              <a:rPr lang="it-IT" sz="2400" b="1" u="sng" dirty="0" smtClean="0"/>
              <a:t>/</a:t>
            </a:r>
            <a:r>
              <a:rPr lang="it-IT" sz="2400" b="1" u="sng" dirty="0" err="1" smtClean="0"/>
              <a:t>bookabattery_db_pws</a:t>
            </a:r>
            <a:endParaRPr lang="it-IT" sz="2400" b="1" u="sng" dirty="0" smtClean="0"/>
          </a:p>
          <a:p>
            <a:r>
              <a:rPr lang="it-IT" sz="2400" dirty="0" err="1" smtClean="0"/>
              <a:t>spring.datasource.driverClassName</a:t>
            </a:r>
            <a:r>
              <a:rPr lang="it-IT" sz="2400" dirty="0" smtClean="0"/>
              <a:t>=</a:t>
            </a:r>
            <a:r>
              <a:rPr lang="it-IT" sz="2400" dirty="0" err="1" smtClean="0"/>
              <a:t>com.mysql.jdbc.Driver</a:t>
            </a:r>
            <a:endParaRPr lang="it-IT" sz="2400" dirty="0" smtClean="0"/>
          </a:p>
          <a:p>
            <a:r>
              <a:rPr lang="it-IT" sz="2400" dirty="0" err="1" smtClean="0"/>
              <a:t>spring.datasource.username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  <a:p>
            <a:r>
              <a:rPr lang="it-IT" sz="2400" dirty="0" err="1" smtClean="0"/>
              <a:t>spring.datasource.password</a:t>
            </a:r>
            <a:r>
              <a:rPr lang="it-IT" sz="2400" dirty="0" smtClean="0"/>
              <a:t>=</a:t>
            </a:r>
            <a:r>
              <a:rPr lang="it-IT" sz="2400" b="1" dirty="0" err="1" smtClean="0"/>
              <a:t>bab_USER</a:t>
            </a:r>
            <a:endParaRPr lang="it-IT" sz="2400" b="1" dirty="0" smtClean="0"/>
          </a:p>
        </p:txBody>
      </p:sp>
      <p:sp>
        <p:nvSpPr>
          <p:cNvPr id="16" name="CasellaDiTesto 15"/>
          <p:cNvSpPr txBox="1"/>
          <p:nvPr/>
        </p:nvSpPr>
        <p:spPr>
          <a:xfrm>
            <a:off x="742728" y="8046740"/>
            <a:ext cx="1389754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/>
              <a:t>spring.datasource.url=</a:t>
            </a:r>
          </a:p>
          <a:p>
            <a:r>
              <a:rPr lang="it-IT" sz="2400" b="1" dirty="0" smtClean="0"/>
              <a:t>jdbc:h2:mem:db;DB_CLOSE_DELAY</a:t>
            </a:r>
            <a:r>
              <a:rPr lang="it-IT" sz="2400" b="1" dirty="0"/>
              <a:t>=-1;DB_CLOSE_ON_EXIT=FALSE</a:t>
            </a:r>
            <a:r>
              <a:rPr lang="it-IT" sz="2400" b="1" dirty="0" smtClean="0"/>
              <a:t>;</a:t>
            </a:r>
          </a:p>
          <a:p>
            <a:r>
              <a:rPr lang="it-IT" sz="2400" b="1" dirty="0" smtClean="0"/>
              <a:t>MODE=</a:t>
            </a:r>
            <a:r>
              <a:rPr lang="it-IT" sz="2400" b="1" dirty="0" err="1" smtClean="0"/>
              <a:t>MySQL;INIT</a:t>
            </a:r>
            <a:r>
              <a:rPr lang="it-IT" sz="2400" b="1" dirty="0" smtClean="0"/>
              <a:t>=CREATE </a:t>
            </a:r>
            <a:r>
              <a:rPr lang="it-IT" sz="2400" b="1" dirty="0"/>
              <a:t>SCHEMA IF NOT EXISTS "public"</a:t>
            </a:r>
          </a:p>
          <a:p>
            <a:r>
              <a:rPr lang="it-IT" sz="2400" dirty="0" err="1"/>
              <a:t>spring.datasource.driverClassName</a:t>
            </a:r>
            <a:r>
              <a:rPr lang="it-IT" sz="2400" dirty="0"/>
              <a:t>=org.h2.Driver</a:t>
            </a:r>
          </a:p>
          <a:p>
            <a:r>
              <a:rPr lang="it-IT" sz="2400" dirty="0" err="1"/>
              <a:t>spring.datasource.username</a:t>
            </a:r>
            <a:r>
              <a:rPr lang="it-IT" sz="2400" dirty="0"/>
              <a:t>=sa</a:t>
            </a:r>
          </a:p>
          <a:p>
            <a:r>
              <a:rPr lang="it-IT" sz="2400" dirty="0" err="1"/>
              <a:t>spring.datasource.password</a:t>
            </a:r>
            <a:r>
              <a:rPr lang="it-IT" sz="2400" dirty="0"/>
              <a:t>=</a:t>
            </a:r>
          </a:p>
          <a:p>
            <a:r>
              <a:rPr lang="it-IT" sz="2400" dirty="0" err="1"/>
              <a:t>spring.jpa.database-platform</a:t>
            </a:r>
            <a:r>
              <a:rPr lang="it-IT" sz="2400" dirty="0"/>
              <a:t>=org.hibernate.dialect.H2Dialect</a:t>
            </a:r>
          </a:p>
          <a:p>
            <a:r>
              <a:rPr lang="it-IT" sz="2400" b="1" dirty="0"/>
              <a:t>spring.h2.console.enabled=</a:t>
            </a:r>
            <a:r>
              <a:rPr lang="it-IT" sz="2400" b="1" dirty="0" err="1"/>
              <a:t>true</a:t>
            </a:r>
            <a:r>
              <a:rPr lang="it-IT" sz="2400" b="1" dirty="0"/>
              <a:t> </a:t>
            </a:r>
          </a:p>
          <a:p>
            <a:r>
              <a:rPr lang="it-IT" sz="2400" b="1" dirty="0"/>
              <a:t>spring.h2.console.path=/h2-console</a:t>
            </a: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37420" y="6548661"/>
            <a:ext cx="8496300" cy="130492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8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598712" y="2465512"/>
            <a:ext cx="8505825" cy="131445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064896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Development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 </a:t>
            </a:r>
            <a:r>
              <a:rPr lang="it-IT" sz="3600" dirty="0" err="1" smtClean="0"/>
              <a:t>defining</a:t>
            </a:r>
            <a:r>
              <a:rPr lang="it-IT" sz="3600" dirty="0" smtClean="0"/>
              <a:t> the database connection</a:t>
            </a:r>
          </a:p>
          <a:p>
            <a:pPr lvl="1"/>
            <a:r>
              <a:rPr lang="it-IT" sz="3600" dirty="0" err="1" smtClean="0"/>
              <a:t>Realized</a:t>
            </a:r>
            <a:r>
              <a:rPr lang="it-IT" sz="3600" dirty="0" smtClean="0"/>
              <a:t> by </a:t>
            </a:r>
            <a:r>
              <a:rPr lang="it-IT" sz="3600" dirty="0" err="1" smtClean="0"/>
              <a:t>specific</a:t>
            </a:r>
            <a:r>
              <a:rPr lang="it-IT" sz="3600" dirty="0" smtClean="0"/>
              <a:t> </a:t>
            </a:r>
            <a:r>
              <a:rPr lang="it-IT" sz="3600" dirty="0" err="1" smtClean="0"/>
              <a:t>properties</a:t>
            </a:r>
            <a:r>
              <a:rPr lang="it-IT" sz="3600" dirty="0" smtClean="0"/>
              <a:t> </a:t>
            </a:r>
            <a:r>
              <a:rPr lang="it-IT" sz="3600" dirty="0" err="1" smtClean="0"/>
              <a:t>files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start up </a:t>
            </a:r>
            <a:endParaRPr lang="it-IT" sz="3600" dirty="0"/>
          </a:p>
          <a:p>
            <a:pPr lvl="1"/>
            <a:r>
              <a:rPr lang="it-IT" sz="3600" dirty="0" err="1" smtClean="0"/>
              <a:t>Based</a:t>
            </a:r>
            <a:r>
              <a:rPr lang="it-IT" sz="3600" dirty="0" smtClean="0"/>
              <a:t> on the </a:t>
            </a:r>
            <a:r>
              <a:rPr lang="it-IT" sz="3600" dirty="0" err="1" smtClean="0"/>
              <a:t>compatibility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engine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346994602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1238500" y="5228451"/>
            <a:ext cx="15221122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initialized</a:t>
            </a:r>
            <a:r>
              <a:rPr lang="it-IT" sz="2400" dirty="0">
                <a:latin typeface="Consolas"/>
              </a:rPr>
              <a:t> with </a:t>
            </a:r>
            <a:r>
              <a:rPr lang="it-IT" sz="2400" dirty="0" err="1">
                <a:latin typeface="Consolas"/>
              </a:rPr>
              <a:t>port</a:t>
            </a:r>
            <a:r>
              <a:rPr lang="it-IT" sz="2400" dirty="0">
                <a:latin typeface="Consolas"/>
              </a:rPr>
              <a:t>(s): 7111 (http)</a:t>
            </a:r>
          </a:p>
          <a:p>
            <a:r>
              <a:rPr lang="it-IT" sz="2400" dirty="0" err="1">
                <a:latin typeface="Consolas"/>
              </a:rPr>
              <a:t>StandardService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service </a:t>
            </a:r>
            <a:r>
              <a:rPr lang="it-IT" sz="2400" dirty="0" err="1">
                <a:latin typeface="Consolas"/>
              </a:rPr>
              <a:t>Tomcat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StandardEngine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Servlet</a:t>
            </a:r>
            <a:r>
              <a:rPr lang="it-IT" sz="2400" dirty="0">
                <a:latin typeface="Consolas"/>
              </a:rPr>
              <a:t> Engine: Apache </a:t>
            </a:r>
            <a:r>
              <a:rPr lang="it-IT" sz="2400" dirty="0" err="1">
                <a:latin typeface="Consolas"/>
              </a:rPr>
              <a:t>Tomcat</a:t>
            </a:r>
            <a:r>
              <a:rPr lang="it-IT" sz="2400" dirty="0">
                <a:latin typeface="Consolas"/>
              </a:rPr>
              <a:t>/8.0.28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VersionPrinter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b="1" dirty="0">
                <a:latin typeface="Consolas"/>
              </a:rPr>
              <a:t> 3.2.1 by </a:t>
            </a:r>
            <a:r>
              <a:rPr lang="it-IT" sz="2400" b="1" dirty="0" err="1">
                <a:latin typeface="Consolas"/>
              </a:rPr>
              <a:t>Boxfuse</a:t>
            </a:r>
            <a:endParaRPr lang="it-IT" sz="2400" b="1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DbSupportFactory</a:t>
            </a:r>
            <a:r>
              <a:rPr lang="it-IT" sz="2400" dirty="0">
                <a:latin typeface="Consolas"/>
              </a:rPr>
              <a:t>: Database: </a:t>
            </a:r>
            <a:r>
              <a:rPr lang="it-IT" sz="2400" dirty="0" err="1">
                <a:latin typeface="Consolas"/>
              </a:rPr>
              <a:t>jdbc:mysql</a:t>
            </a:r>
            <a:r>
              <a:rPr lang="it-IT" sz="2400" dirty="0">
                <a:latin typeface="Consolas"/>
              </a:rPr>
              <a:t>://</a:t>
            </a:r>
            <a:r>
              <a:rPr lang="it-IT" sz="2400" dirty="0" err="1">
                <a:latin typeface="Consolas"/>
              </a:rPr>
              <a:t>localhost</a:t>
            </a:r>
            <a:r>
              <a:rPr lang="it-IT" sz="2400" dirty="0">
                <a:latin typeface="Consolas"/>
              </a:rPr>
              <a:t>/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MySQL</a:t>
            </a:r>
            <a:r>
              <a:rPr lang="it-IT" sz="2400" dirty="0">
                <a:latin typeface="Consolas"/>
              </a:rPr>
              <a:t> 5.6)</a:t>
            </a:r>
          </a:p>
          <a:p>
            <a:r>
              <a:rPr lang="it-IT" sz="2400" dirty="0" err="1">
                <a:latin typeface="Consolas"/>
              </a:rPr>
              <a:t>DbValidate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Validated</a:t>
            </a:r>
            <a:r>
              <a:rPr lang="it-IT" sz="2400" dirty="0">
                <a:latin typeface="Consolas"/>
              </a:rPr>
              <a:t> 7 </a:t>
            </a:r>
            <a:r>
              <a:rPr lang="it-IT" sz="2400" dirty="0" err="1">
                <a:latin typeface="Consolas"/>
              </a:rPr>
              <a:t>migrations</a:t>
            </a:r>
            <a:r>
              <a:rPr lang="it-IT" sz="2400" dirty="0">
                <a:latin typeface="Consolas"/>
              </a:rPr>
              <a:t> (</a:t>
            </a:r>
            <a:r>
              <a:rPr lang="it-IT" sz="2400" dirty="0" err="1">
                <a:latin typeface="Consolas"/>
              </a:rPr>
              <a:t>execution</a:t>
            </a:r>
            <a:r>
              <a:rPr lang="it-IT" sz="2400" dirty="0">
                <a:latin typeface="Consolas"/>
              </a:rPr>
              <a:t> time 00:00.016s)</a:t>
            </a:r>
          </a:p>
          <a:p>
            <a:r>
              <a:rPr lang="it-IT" sz="2400" dirty="0" err="1">
                <a:latin typeface="Consolas"/>
              </a:rPr>
              <a:t>MetaDataTableImpl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Creating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Metadata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table</a:t>
            </a:r>
            <a:r>
              <a:rPr lang="it-IT" sz="2400" dirty="0">
                <a:latin typeface="Consolas"/>
              </a:rPr>
              <a:t>: `bookabattery_db_</a:t>
            </a:r>
            <a:r>
              <a:rPr lang="it-IT" sz="2400" dirty="0" err="1">
                <a:latin typeface="Consolas"/>
              </a:rPr>
              <a:t>pws</a:t>
            </a:r>
            <a:r>
              <a:rPr lang="it-IT" sz="2400" dirty="0">
                <a:latin typeface="Consolas"/>
              </a:rPr>
              <a:t>`.`</a:t>
            </a:r>
            <a:r>
              <a:rPr lang="it-IT" sz="2400" dirty="0" err="1">
                <a:latin typeface="Consolas"/>
              </a:rPr>
              <a:t>schema_version</a:t>
            </a:r>
            <a:r>
              <a:rPr lang="it-IT" sz="2400" dirty="0">
                <a:latin typeface="Consolas"/>
              </a:rPr>
              <a:t>`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Current</a:t>
            </a:r>
            <a:r>
              <a:rPr lang="it-IT" sz="2400" dirty="0">
                <a:latin typeface="Consolas"/>
              </a:rPr>
              <a:t> version of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`: &lt;&lt; </a:t>
            </a:r>
            <a:r>
              <a:rPr lang="it-IT" sz="2400" dirty="0" err="1">
                <a:latin typeface="Consolas"/>
              </a:rPr>
              <a:t>Empty</a:t>
            </a:r>
            <a:r>
              <a:rPr lang="it-IT" sz="2400" dirty="0">
                <a:latin typeface="Consolas"/>
              </a:rPr>
              <a:t> Schema &gt;&gt;</a:t>
            </a: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1 - </a:t>
            </a:r>
            <a:r>
              <a:rPr lang="it-IT" sz="2400" dirty="0" err="1">
                <a:latin typeface="Consolas"/>
              </a:rPr>
              <a:t>usersDDL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2 - </a:t>
            </a:r>
            <a:r>
              <a:rPr lang="it-IT" sz="2400" dirty="0" err="1">
                <a:latin typeface="Consolas"/>
              </a:rPr>
              <a:t>batteryInventoryDDL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3 - </a:t>
            </a:r>
            <a:r>
              <a:rPr lang="it-IT" sz="2400" dirty="0" err="1">
                <a:latin typeface="Consolas"/>
              </a:rPr>
              <a:t>usersDML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4 - </a:t>
            </a:r>
            <a:r>
              <a:rPr lang="it-IT" sz="2400" dirty="0" err="1">
                <a:latin typeface="Consolas"/>
              </a:rPr>
              <a:t>batteryInventoryDML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5 - </a:t>
            </a:r>
            <a:r>
              <a:rPr lang="it-IT" sz="2400" dirty="0" err="1">
                <a:latin typeface="Consolas"/>
              </a:rPr>
              <a:t>stationAddressDDL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6 - </a:t>
            </a:r>
            <a:r>
              <a:rPr lang="it-IT" sz="2400" dirty="0" err="1">
                <a:latin typeface="Consolas"/>
              </a:rPr>
              <a:t>stationAddressDML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Migrating</a:t>
            </a:r>
            <a:r>
              <a:rPr lang="it-IT" sz="2400" dirty="0">
                <a:latin typeface="Consolas"/>
              </a:rPr>
              <a:t> schema `</a:t>
            </a:r>
            <a:r>
              <a:rPr lang="it-IT" sz="2400" dirty="0" err="1">
                <a:latin typeface="Consolas"/>
              </a:rPr>
              <a:t>bookabattery_db_pws</a:t>
            </a:r>
            <a:r>
              <a:rPr lang="it-IT" sz="2400" dirty="0">
                <a:latin typeface="Consolas"/>
              </a:rPr>
              <a:t>` to version 7 - </a:t>
            </a:r>
            <a:r>
              <a:rPr lang="it-IT" sz="2400" dirty="0" err="1">
                <a:latin typeface="Consolas"/>
              </a:rPr>
              <a:t>bookingInfoDDL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DbMigrate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Successfully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applied</a:t>
            </a:r>
            <a:r>
              <a:rPr lang="it-IT" sz="2400" b="1" dirty="0">
                <a:latin typeface="Consolas"/>
              </a:rPr>
              <a:t> 7 </a:t>
            </a:r>
            <a:r>
              <a:rPr lang="it-IT" sz="2400" b="1" dirty="0" err="1">
                <a:latin typeface="Consolas"/>
              </a:rPr>
              <a:t>migrations</a:t>
            </a:r>
            <a:r>
              <a:rPr lang="it-IT" sz="2400" b="1" dirty="0">
                <a:latin typeface="Consolas"/>
              </a:rPr>
              <a:t> to schema `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b="1" dirty="0">
                <a:latin typeface="Consolas"/>
              </a:rPr>
              <a:t>` </a:t>
            </a:r>
            <a:endParaRPr lang="it-IT" sz="2400" b="1" dirty="0" smtClean="0">
              <a:latin typeface="Consolas"/>
            </a:endParaRP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	(</a:t>
            </a:r>
            <a:r>
              <a:rPr lang="it-IT" sz="2400" b="1" dirty="0" err="1">
                <a:latin typeface="Consolas"/>
              </a:rPr>
              <a:t>execution</a:t>
            </a:r>
            <a:r>
              <a:rPr lang="it-IT" sz="2400" b="1" dirty="0">
                <a:latin typeface="Consolas"/>
              </a:rPr>
              <a:t> time 00:03.278s)</a:t>
            </a:r>
            <a:r>
              <a:rPr lang="it-IT" sz="2400" dirty="0">
                <a:latin typeface="Consolas"/>
              </a:rPr>
              <a:t>.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267844" y="1497782"/>
            <a:ext cx="4920852" cy="34669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Flyway</a:t>
            </a:r>
            <a:r>
              <a:rPr lang="it-IT" sz="3600" dirty="0" smtClean="0"/>
              <a:t> database </a:t>
            </a:r>
            <a:r>
              <a:rPr lang="it-IT" sz="3600" dirty="0" err="1" smtClean="0"/>
              <a:t>migration</a:t>
            </a:r>
            <a:r>
              <a:rPr lang="it-IT" sz="3600" dirty="0" smtClean="0"/>
              <a:t> </a:t>
            </a:r>
            <a:r>
              <a:rPr lang="it-IT" sz="3600" dirty="0" err="1" smtClean="0"/>
              <a:t>tool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8272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" name="CasellaDiTesto 3"/>
          <p:cNvSpPr txBox="1"/>
          <p:nvPr/>
        </p:nvSpPr>
        <p:spPr>
          <a:xfrm>
            <a:off x="792810" y="2000300"/>
            <a:ext cx="15965188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 smtClean="0">
                <a:latin typeface="Consolas"/>
              </a:rPr>
              <a:t>Mapped</a:t>
            </a:r>
            <a:r>
              <a:rPr lang="it-IT" sz="2400" dirty="0" smtClean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/list]</a:t>
            </a:r>
            <a:r>
              <a:rPr lang="it-IT" sz="2400" dirty="0">
                <a:latin typeface="Consolas"/>
              </a:rPr>
              <a:t>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stationAddresses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"{[</a:t>
            </a:r>
            <a:r>
              <a:rPr lang="it-IT" sz="2400" b="1" dirty="0" smtClean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findNearestStation</a:t>
            </a:r>
            <a:r>
              <a:rPr lang="it-IT" sz="2400" b="1" dirty="0">
                <a:latin typeface="Consolas"/>
              </a:rPr>
              <a:t>/{latitudine}/{longitudine}/{distanza}</a:t>
            </a:r>
            <a:r>
              <a:rPr lang="it-IT" sz="2400" dirty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RequestMappingHandlerMapping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</a:t>
            </a:r>
          </a:p>
          <a:p>
            <a:r>
              <a:rPr lang="it-IT" sz="2400" dirty="0">
                <a:latin typeface="Consolas"/>
              </a:rPr>
              <a:t>	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addBooking</a:t>
            </a:r>
            <a:r>
              <a:rPr lang="it-IT" sz="2400" b="1" dirty="0">
                <a:latin typeface="Consolas"/>
              </a:rPr>
              <a:t>/{stazione}/{batteria</a:t>
            </a:r>
            <a:r>
              <a:rPr lang="it-IT" sz="2400" b="1" dirty="0" smtClean="0">
                <a:latin typeface="Consolas"/>
              </a:rPr>
              <a:t>}/</a:t>
            </a:r>
          </a:p>
          <a:p>
            <a:r>
              <a:rPr lang="it-IT" sz="2400" b="1" dirty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{</a:t>
            </a:r>
            <a:r>
              <a:rPr lang="it-IT" sz="2400" b="1" dirty="0">
                <a:latin typeface="Consolas"/>
              </a:rPr>
              <a:t>citta}/{latitudine}/{</a:t>
            </a:r>
            <a:r>
              <a:rPr lang="it-IT" sz="2400" b="1" dirty="0" smtClean="0">
                <a:latin typeface="Consolas"/>
              </a:rPr>
              <a:t>longitudine}</a:t>
            </a:r>
            <a:r>
              <a:rPr lang="it-IT" sz="2400" dirty="0" smtClean="0">
                <a:latin typeface="Consolas"/>
              </a:rPr>
              <a:t>],</a:t>
            </a:r>
            <a:r>
              <a:rPr lang="it-IT" sz="2400" dirty="0" err="1">
                <a:latin typeface="Consolas"/>
              </a:rPr>
              <a:t>methods</a:t>
            </a:r>
            <a:r>
              <a:rPr lang="it-IT" sz="2400" dirty="0">
                <a:latin typeface="Consolas"/>
              </a:rPr>
              <a:t>=[GET]}" 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REST </a:t>
            </a:r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mapping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485483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</p:bldLst>
  </p:timing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DEVELOPMENT / UNIT TEST</a:t>
            </a:r>
            <a:endParaRPr lang="it-IT" dirty="0"/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02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5" name="Freccia in giù 4"/>
            <p:cNvSpPr/>
            <p:nvPr/>
          </p:nvSpPr>
          <p:spPr bwMode="auto">
            <a:xfrm>
              <a:off x="128400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" name="CasellaDiTesto 3"/>
          <p:cNvSpPr txBox="1"/>
          <p:nvPr/>
        </p:nvSpPr>
        <p:spPr>
          <a:xfrm>
            <a:off x="526704" y="1858119"/>
            <a:ext cx="16129792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/trace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trace.json</a:t>
            </a:r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flyway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flyway.json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mappings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mappings.json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metrics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metrics.json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beans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beans.json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health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health.json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env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>
                <a:latin typeface="Consolas"/>
              </a:rPr>
              <a:t>env.json</a:t>
            </a:r>
            <a:r>
              <a:rPr lang="it-IT" sz="2400" dirty="0" smtClean="0">
                <a:latin typeface="Consolas"/>
              </a:rPr>
              <a:t>]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autoconfig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autoconfig.json</a:t>
            </a:r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  <a:p>
            <a:r>
              <a:rPr lang="it-IT" sz="2400" dirty="0" err="1">
                <a:latin typeface="Consolas"/>
              </a:rPr>
              <a:t>EndpointHandlerMapping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Mapped</a:t>
            </a:r>
            <a:r>
              <a:rPr lang="it-IT" sz="2400" dirty="0">
                <a:latin typeface="Consolas"/>
              </a:rPr>
              <a:t> "{[</a:t>
            </a:r>
            <a:r>
              <a:rPr lang="it-IT" sz="2400" b="1" dirty="0">
                <a:latin typeface="Consolas"/>
              </a:rPr>
              <a:t>/info</a:t>
            </a:r>
            <a:r>
              <a:rPr lang="it-IT" sz="2400" dirty="0">
                <a:latin typeface="Consolas"/>
              </a:rPr>
              <a:t> || /</a:t>
            </a:r>
            <a:r>
              <a:rPr lang="it-IT" sz="2400" dirty="0" err="1" smtClean="0">
                <a:latin typeface="Consolas"/>
              </a:rPr>
              <a:t>info.json</a:t>
            </a:r>
            <a:r>
              <a:rPr lang="it-IT" sz="2400" dirty="0" smtClean="0">
                <a:latin typeface="Consolas"/>
              </a:rPr>
              <a:t> </a:t>
            </a:r>
          </a:p>
          <a:p>
            <a:endParaRPr lang="it-IT" sz="2400" dirty="0" smtClean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err="1" smtClean="0">
                <a:latin typeface="Consolas"/>
              </a:rPr>
              <a:t>TomcatEmbeddedServletContainer</a:t>
            </a:r>
            <a:r>
              <a:rPr lang="it-IT" sz="2400" dirty="0">
                <a:latin typeface="Consolas"/>
              </a:rPr>
              <a:t>: </a:t>
            </a:r>
            <a:r>
              <a:rPr lang="it-IT" sz="2400" b="1" dirty="0" err="1">
                <a:latin typeface="Consolas"/>
              </a:rPr>
              <a:t>Tomcat</a:t>
            </a:r>
            <a:r>
              <a:rPr lang="it-IT" sz="2400" b="1" dirty="0">
                <a:latin typeface="Consolas"/>
              </a:rPr>
              <a:t> </a:t>
            </a:r>
            <a:r>
              <a:rPr lang="it-IT" sz="2400" b="1" dirty="0" err="1">
                <a:latin typeface="Consolas"/>
              </a:rPr>
              <a:t>started</a:t>
            </a:r>
            <a:r>
              <a:rPr lang="it-IT" sz="2400" b="1" dirty="0">
                <a:latin typeface="Consolas"/>
              </a:rPr>
              <a:t> on </a:t>
            </a:r>
            <a:r>
              <a:rPr lang="it-IT" sz="2400" b="1" dirty="0" err="1">
                <a:latin typeface="Consolas"/>
              </a:rPr>
              <a:t>port</a:t>
            </a:r>
            <a:r>
              <a:rPr lang="it-IT" sz="2400" b="1" dirty="0">
                <a:latin typeface="Consolas"/>
              </a:rPr>
              <a:t>(s): 7111 (http</a:t>
            </a:r>
            <a:r>
              <a:rPr lang="it-IT" sz="2400" b="1" dirty="0" smtClean="0">
                <a:latin typeface="Consolas"/>
              </a:rPr>
              <a:t>)</a:t>
            </a:r>
          </a:p>
          <a:p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  	</a:t>
            </a:r>
            <a:r>
              <a:rPr lang="it-IT" sz="2400" b="1" dirty="0" err="1" smtClean="0">
                <a:latin typeface="Consolas"/>
              </a:rPr>
              <a:t>cloud.services.mySqlBackingServices.connection.jdbcurl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JDBC URL= </a:t>
            </a:r>
            <a:r>
              <a:rPr lang="it-IT" sz="2400" b="1" dirty="0" smtClean="0">
                <a:latin typeface="Consolas"/>
              </a:rPr>
              <a:t>NOT IN A CLOUD ENV</a:t>
            </a:r>
            <a:endParaRPr lang="it-IT" sz="2400" b="1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b="1" dirty="0" smtClean="0">
                <a:latin typeface="Consolas"/>
              </a:rPr>
              <a:t>DATASOURCE </a:t>
            </a:r>
            <a:r>
              <a:rPr lang="it-IT" sz="2400" b="1" dirty="0">
                <a:latin typeface="Consolas"/>
              </a:rPr>
              <a:t>URL=</a:t>
            </a:r>
            <a:r>
              <a:rPr lang="it-IT" sz="2400" b="1" dirty="0" err="1">
                <a:latin typeface="Consolas"/>
              </a:rPr>
              <a:t>jdbc:mysql</a:t>
            </a:r>
            <a:r>
              <a:rPr lang="it-IT" sz="2400" b="1" dirty="0">
                <a:latin typeface="Consolas"/>
              </a:rPr>
              <a:t>://</a:t>
            </a:r>
            <a:r>
              <a:rPr lang="it-IT" sz="2400" b="1" dirty="0" err="1">
                <a:latin typeface="Consolas"/>
              </a:rPr>
              <a:t>localhost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bookabattery_db_pws</a:t>
            </a:r>
            <a:r>
              <a:rPr lang="it-IT" sz="2400" dirty="0" smtClean="0">
                <a:latin typeface="Consolas"/>
              </a:rPr>
              <a:t>.</a:t>
            </a:r>
          </a:p>
          <a:p>
            <a:endParaRPr lang="it-IT" sz="2400" dirty="0">
              <a:latin typeface="Consolas"/>
            </a:endParaRP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Application</a:t>
            </a:r>
            <a:r>
              <a:rPr lang="it-IT" sz="2400" dirty="0">
                <a:latin typeface="Consolas"/>
              </a:rPr>
              <a:t>: </a:t>
            </a:r>
            <a:r>
              <a:rPr lang="it-IT" sz="2400" dirty="0" err="1">
                <a:latin typeface="Consolas"/>
              </a:rPr>
              <a:t>Started</a:t>
            </a:r>
            <a:r>
              <a:rPr lang="it-IT" sz="2400" dirty="0">
                <a:latin typeface="Consolas"/>
              </a:rPr>
              <a:t> Application in 12.083 </a:t>
            </a:r>
            <a:r>
              <a:rPr lang="it-IT" sz="2400" dirty="0" err="1">
                <a:latin typeface="Consolas"/>
              </a:rPr>
              <a:t>seconds</a:t>
            </a:r>
            <a:r>
              <a:rPr lang="it-IT" sz="2400" dirty="0">
                <a:latin typeface="Consolas"/>
              </a:rPr>
              <a:t> (JVM </a:t>
            </a:r>
            <a:r>
              <a:rPr lang="it-IT" sz="2400" dirty="0" err="1">
                <a:latin typeface="Consolas"/>
              </a:rPr>
              <a:t>running</a:t>
            </a:r>
            <a:r>
              <a:rPr lang="it-IT" sz="2400" dirty="0">
                <a:latin typeface="Consolas"/>
              </a:rPr>
              <a:t> for 16.066)</a:t>
            </a: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542164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Start up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Environment end-point </a:t>
            </a:r>
          </a:p>
          <a:p>
            <a:pPr lvl="1"/>
            <a:r>
              <a:rPr lang="it-IT" sz="3600" dirty="0" smtClean="0"/>
              <a:t>Web container </a:t>
            </a:r>
          </a:p>
          <a:p>
            <a:pPr lvl="1"/>
            <a:r>
              <a:rPr lang="it-IT" sz="3600" dirty="0" err="1" smtClean="0"/>
              <a:t>Datasource</a:t>
            </a:r>
            <a:r>
              <a:rPr lang="it-IT" sz="3600" dirty="0" smtClean="0"/>
              <a:t> </a:t>
            </a:r>
            <a:r>
              <a:rPr lang="it-IT" sz="3600" dirty="0" err="1" smtClean="0"/>
              <a:t>resolution</a:t>
            </a:r>
            <a:endParaRPr lang="it-IT" sz="3600" dirty="0" smtClean="0"/>
          </a:p>
          <a:p>
            <a:pPr lvl="1"/>
            <a:r>
              <a:rPr lang="it-IT" sz="3600" dirty="0" smtClean="0"/>
              <a:t>Application </a:t>
            </a:r>
          </a:p>
        </p:txBody>
      </p:sp>
    </p:spTree>
    <p:extLst>
      <p:ext uri="{BB962C8B-B14F-4D97-AF65-F5344CB8AC3E}">
        <p14:creationId xmlns:p14="http://schemas.microsoft.com/office/powerpoint/2010/main" val="14080265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[INTEGRATION TEST]</a:t>
            </a:r>
            <a:endParaRPr lang="it-IT" dirty="0"/>
          </a:p>
        </p:txBody>
      </p: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6" y="1882539"/>
            <a:ext cx="14786100" cy="11833461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2400" dirty="0" err="1" smtClean="0"/>
              <a:t>Overview</a:t>
            </a:r>
            <a:r>
              <a:rPr lang="it-IT" sz="2400" dirty="0" smtClean="0"/>
              <a:t> of </a:t>
            </a:r>
            <a:r>
              <a:rPr lang="it-IT" sz="2400" dirty="0" err="1" smtClean="0"/>
              <a:t>this</a:t>
            </a:r>
            <a:r>
              <a:rPr lang="it-IT" sz="2400" dirty="0" smtClean="0"/>
              <a:t> </a:t>
            </a:r>
            <a:r>
              <a:rPr lang="it-IT" sz="2400" dirty="0" err="1" smtClean="0"/>
              <a:t>phase</a:t>
            </a:r>
            <a:endParaRPr lang="it-IT" sz="2400" dirty="0" smtClean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13567671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Functional</a:t>
            </a:r>
            <a:r>
              <a:rPr lang="it-IT" dirty="0" smtClean="0"/>
              <a:t> </a:t>
            </a:r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en-US" sz="4400" dirty="0" smtClean="0"/>
              <a:t>Each </a:t>
            </a:r>
            <a:r>
              <a:rPr lang="en-US" sz="4400" dirty="0" smtClean="0"/>
              <a:t>driver, </a:t>
            </a:r>
            <a:r>
              <a:rPr lang="en-US" sz="4400" dirty="0" smtClean="0"/>
              <a:t>according </a:t>
            </a:r>
            <a:r>
              <a:rPr lang="en-US" sz="4400" dirty="0"/>
              <a:t>to his </a:t>
            </a:r>
            <a:r>
              <a:rPr lang="en-US" sz="4400" dirty="0" smtClean="0"/>
              <a:t>daily delivery schedule, will decide the </a:t>
            </a:r>
            <a:r>
              <a:rPr lang="en-US" sz="4400" dirty="0"/>
              <a:t>expected </a:t>
            </a:r>
            <a:r>
              <a:rPr lang="en-US" sz="4400" dirty="0" smtClean="0"/>
              <a:t>pit stops for battery </a:t>
            </a:r>
            <a:r>
              <a:rPr lang="en-US" sz="4400" dirty="0" smtClean="0"/>
              <a:t>replacement in one of the stations within the historical cente</a:t>
            </a:r>
            <a:r>
              <a:rPr lang="en-US" sz="4400" dirty="0" smtClean="0"/>
              <a:t>r </a:t>
            </a:r>
            <a:r>
              <a:rPr lang="en-US" sz="4400" dirty="0" smtClean="0"/>
              <a:t>by </a:t>
            </a:r>
            <a:r>
              <a:rPr lang="en-US" sz="4400" dirty="0"/>
              <a:t>means of a mobile </a:t>
            </a:r>
            <a:r>
              <a:rPr lang="en-US" sz="4400" dirty="0" smtClean="0"/>
              <a:t>application.</a:t>
            </a:r>
            <a:endParaRPr lang="it-IT" sz="4400" dirty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smart</a:t>
            </a:r>
            <a:r>
              <a:rPr lang="it-IT" sz="4400" dirty="0" smtClean="0"/>
              <a:t> cockpit of </a:t>
            </a:r>
            <a:r>
              <a:rPr lang="it-IT" sz="4400" dirty="0" err="1" smtClean="0"/>
              <a:t>each</a:t>
            </a:r>
            <a:r>
              <a:rPr lang="it-IT" sz="4400" dirty="0" smtClean="0"/>
              <a:t> </a:t>
            </a:r>
            <a:r>
              <a:rPr lang="it-IT" sz="4400" dirty="0" err="1" smtClean="0"/>
              <a:t>vehicle</a:t>
            </a:r>
            <a:r>
              <a:rPr lang="it-IT" sz="4400" dirty="0" smtClean="0"/>
              <a:t>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able</a:t>
            </a:r>
            <a:r>
              <a:rPr lang="it-IT" sz="4400" dirty="0" smtClean="0"/>
              <a:t> </a:t>
            </a:r>
            <a:r>
              <a:rPr lang="it-IT" sz="4400" dirty="0" smtClean="0"/>
              <a:t>to </a:t>
            </a:r>
            <a:r>
              <a:rPr lang="it-IT" sz="4400" dirty="0"/>
              <a:t>locate the </a:t>
            </a:r>
            <a:r>
              <a:rPr lang="it-IT" sz="4400" dirty="0" err="1"/>
              <a:t>nearest</a:t>
            </a:r>
            <a:r>
              <a:rPr lang="it-IT" sz="4400" dirty="0"/>
              <a:t> </a:t>
            </a:r>
            <a:r>
              <a:rPr lang="it-IT" sz="4400" dirty="0" err="1"/>
              <a:t>pit</a:t>
            </a:r>
            <a:r>
              <a:rPr lang="it-IT" sz="4400" dirty="0"/>
              <a:t> stop station </a:t>
            </a:r>
            <a:r>
              <a:rPr lang="it-IT" sz="4400" dirty="0" smtClean="0"/>
              <a:t>for an </a:t>
            </a:r>
            <a:r>
              <a:rPr lang="it-IT" sz="4400" dirty="0" err="1" smtClean="0"/>
              <a:t>emergency</a:t>
            </a:r>
            <a:r>
              <a:rPr lang="it-IT" sz="4400" dirty="0" smtClean="0"/>
              <a:t> </a:t>
            </a:r>
            <a:r>
              <a:rPr lang="it-IT" sz="4400" dirty="0" err="1" smtClean="0"/>
              <a:t>battery</a:t>
            </a:r>
            <a:r>
              <a:rPr lang="it-IT" sz="4400" dirty="0" smtClean="0"/>
              <a:t> </a:t>
            </a:r>
            <a:r>
              <a:rPr lang="it-IT" sz="4400" dirty="0" err="1" smtClean="0"/>
              <a:t>switch</a:t>
            </a:r>
            <a:r>
              <a:rPr lang="it-IT" sz="4400" dirty="0" smtClean="0"/>
              <a:t> and go.</a:t>
            </a:r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digital</a:t>
            </a:r>
            <a:r>
              <a:rPr lang="it-IT" sz="4400" dirty="0" smtClean="0"/>
              <a:t> </a:t>
            </a:r>
            <a:r>
              <a:rPr lang="it-IT" sz="4400" dirty="0" err="1" smtClean="0"/>
              <a:t>platform</a:t>
            </a:r>
            <a:r>
              <a:rPr lang="it-IT" sz="4400" dirty="0" smtClean="0"/>
              <a:t>, due to </a:t>
            </a:r>
            <a:r>
              <a:rPr lang="it-IT" sz="4400" dirty="0" err="1" smtClean="0"/>
              <a:t>its</a:t>
            </a:r>
            <a:r>
              <a:rPr lang="it-IT" sz="4400" dirty="0" smtClean="0"/>
              <a:t> </a:t>
            </a:r>
            <a:r>
              <a:rPr lang="it-IT" sz="4400" dirty="0" err="1" smtClean="0"/>
              <a:t>mission</a:t>
            </a:r>
            <a:r>
              <a:rPr lang="it-IT" sz="4400" dirty="0" smtClean="0"/>
              <a:t> </a:t>
            </a:r>
            <a:r>
              <a:rPr lang="it-IT" sz="4400" dirty="0" err="1" smtClean="0"/>
              <a:t>critical</a:t>
            </a:r>
            <a:r>
              <a:rPr lang="it-IT" sz="4400" dirty="0" smtClean="0"/>
              <a:t> </a:t>
            </a:r>
            <a:r>
              <a:rPr lang="it-IT" sz="4400" dirty="0" err="1" smtClean="0"/>
              <a:t>ends</a:t>
            </a:r>
            <a:r>
              <a:rPr lang="it-IT" sz="4400" dirty="0" smtClean="0"/>
              <a:t>,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fairly</a:t>
            </a:r>
            <a:r>
              <a:rPr lang="it-IT" sz="4400" dirty="0" smtClean="0"/>
              <a:t> </a:t>
            </a:r>
            <a:r>
              <a:rPr lang="it-IT" sz="4400" dirty="0" err="1" smtClean="0"/>
              <a:t>resilient</a:t>
            </a:r>
            <a:r>
              <a:rPr lang="it-IT" sz="4400" dirty="0" smtClean="0"/>
              <a:t>. </a:t>
            </a:r>
            <a:endParaRPr lang="it-IT" sz="4400" strike="sngStrike" dirty="0" smtClean="0"/>
          </a:p>
          <a:p>
            <a:pPr marL="0" indent="0" eaLnBrk="1" hangingPunct="1">
              <a:buNone/>
            </a:pPr>
            <a:endParaRPr lang="it-IT" sz="4400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752053" y="5212710"/>
            <a:ext cx="23134637" cy="416557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2800" dirty="0" err="1" smtClean="0"/>
              <a:t>Docker</a:t>
            </a:r>
            <a:r>
              <a:rPr lang="en-US" sz="2800" dirty="0" smtClean="0"/>
              <a:t> is a way to containerize applications, allowing  to package a </a:t>
            </a:r>
            <a:r>
              <a:rPr lang="en-US" sz="2800" dirty="0" err="1" smtClean="0"/>
              <a:t>microservice</a:t>
            </a:r>
            <a:r>
              <a:rPr lang="en-US" sz="2800" dirty="0" smtClean="0"/>
              <a:t> in a standardized portable format that’s independent of the technology used to implement the service. </a:t>
            </a:r>
          </a:p>
          <a:p>
            <a:r>
              <a:rPr lang="en-US" sz="2800" dirty="0" smtClean="0"/>
              <a:t>At runtime it provides a high degree of isolation between different services. 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containers are extremely lightweight and as a result can be built and started extremely quickly. </a:t>
            </a:r>
          </a:p>
          <a:p>
            <a:r>
              <a:rPr lang="en-US" sz="2800" dirty="0" smtClean="0"/>
              <a:t>A container can typically be built in just a few seconds and starting a container simply consists of starting the service’s process(</a:t>
            </a:r>
            <a:r>
              <a:rPr lang="en-US" sz="2800" dirty="0" err="1" smtClean="0"/>
              <a:t>es</a:t>
            </a:r>
            <a:r>
              <a:rPr lang="en-US" sz="2800" dirty="0" smtClean="0"/>
              <a:t>).</a:t>
            </a:r>
          </a:p>
          <a:p>
            <a:r>
              <a:rPr lang="en-US" sz="2800" dirty="0" smtClean="0"/>
              <a:t>Some clouds also have added extra support for </a:t>
            </a:r>
            <a:r>
              <a:rPr lang="en-US" sz="2800" dirty="0" err="1" smtClean="0"/>
              <a:t>Docker</a:t>
            </a:r>
            <a:r>
              <a:rPr lang="en-US" sz="2800" dirty="0" smtClean="0"/>
              <a:t>.</a:t>
            </a:r>
            <a:endParaRPr lang="en-US" sz="2800" strike="sngStrike" dirty="0" smtClean="0"/>
          </a:p>
          <a:p>
            <a:pPr marL="0" indent="0">
              <a:buFont typeface="Wingdings" pitchFamily="2" charset="2"/>
              <a:buNone/>
            </a:pPr>
            <a:endParaRPr lang="it-IT" sz="2800" dirty="0"/>
          </a:p>
        </p:txBody>
      </p:sp>
    </p:spTree>
    <p:extLst>
      <p:ext uri="{BB962C8B-B14F-4D97-AF65-F5344CB8AC3E}">
        <p14:creationId xmlns:p14="http://schemas.microsoft.com/office/powerpoint/2010/main" val="224143953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sp>
        <p:nvSpPr>
          <p:cNvPr id="11" name="AutoShape 2" descr="Risultati immagini per docker"/>
          <p:cNvSpPr>
            <a:spLocks noChangeAspect="1" noChangeArrowheads="1"/>
          </p:cNvSpPr>
          <p:nvPr/>
        </p:nvSpPr>
        <p:spPr bwMode="auto">
          <a:xfrm>
            <a:off x="9013515" y="10394310"/>
            <a:ext cx="304800" cy="304801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  <p:txBody>
          <a:bodyPr vert="horz" wrap="square" lIns="91440" tIns="45720" rIns="91440" bIns="45720" numCol="1" anchor="t" anchorCtr="0" compatLnSpc="1">
            <a:prstTxWarp prst="textNoShape">
              <a:avLst/>
            </a:prstTxWarp>
          </a:bodyPr>
          <a:lstStyle/>
          <a:p>
            <a:endParaRPr lang="it-IT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617539" y="1676400"/>
            <a:ext cx="14554223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image </a:t>
            </a:r>
            <a:r>
              <a:rPr lang="en-US" sz="2800" dirty="0" smtClean="0"/>
              <a:t>is read-only file system image of an operating system and an application.</a:t>
            </a:r>
          </a:p>
          <a:p>
            <a:pPr algn="just"/>
            <a:r>
              <a:rPr lang="en-US" sz="2800" dirty="0" smtClean="0"/>
              <a:t>An image is self-contained and will run on any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installation. </a:t>
            </a:r>
          </a:p>
          <a:p>
            <a:pPr algn="just"/>
            <a:r>
              <a:rPr lang="en-US" sz="2800" dirty="0" smtClean="0"/>
              <a:t>to create an image containing a Spring Boot based application, one could start from a vanilla Ubuntu image, install the JDK and  then install the executable JAR.</a:t>
            </a:r>
          </a:p>
          <a:p>
            <a:pPr algn="just"/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 has a layered structure that dramatically reduces the amount of time needed to build and deploy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image. </a:t>
            </a:r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628602" y="5365111"/>
            <a:ext cx="23134637" cy="1066800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pPr algn="just"/>
            <a:r>
              <a:rPr lang="en-US" sz="2800" dirty="0" smtClean="0"/>
              <a:t>An image consists of a sequence and parent referenced layers that correspond to the command  that changes the file system .</a:t>
            </a:r>
          </a:p>
          <a:p>
            <a:pPr marL="0" indent="0" algn="just">
              <a:buFont typeface="Wingdings" pitchFamily="2" charset="2"/>
              <a:buNone/>
            </a:pPr>
            <a:r>
              <a:rPr lang="en-US" sz="2800" dirty="0" smtClean="0"/>
              <a:t> This layered structure makes, building an image extremely fast (efficient).</a:t>
            </a:r>
            <a:endParaRPr lang="it-IT" sz="2800" dirty="0" smtClean="0"/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enables the sharing of layers between images,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does not need to move an entire image over the network. Only those layers that don’t exist on the destination machine need to be copied.</a:t>
            </a:r>
          </a:p>
          <a:p>
            <a:pPr lvl="2" algn="just">
              <a:buFont typeface="+mj-lt"/>
              <a:buAutoNum type="arabicPeriod"/>
            </a:pPr>
            <a:r>
              <a:rPr lang="en-US" sz="2800" dirty="0" err="1" smtClean="0"/>
              <a:t>Docker</a:t>
            </a:r>
            <a:r>
              <a:rPr lang="en-US" sz="2800" dirty="0" smtClean="0"/>
              <a:t> caches layers when building an image. When re-executing a command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skip executing the command and instead reuses the already built output layer. </a:t>
            </a:r>
          </a:p>
          <a:p>
            <a:pPr marL="0" indent="0">
              <a:buFont typeface="Wingdings" pitchFamily="2" charset="2"/>
              <a:buNone/>
            </a:pPr>
            <a:r>
              <a:rPr lang="en-US" sz="2800" dirty="0" smtClean="0"/>
              <a:t>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</a:t>
            </a:r>
            <a:r>
              <a:rPr lang="en-US" sz="2800" dirty="0" smtClean="0"/>
              <a:t>is a running image consisting of one or more sandboxed processes.</a:t>
            </a:r>
          </a:p>
          <a:p>
            <a:r>
              <a:rPr lang="en-US" sz="2800" dirty="0" err="1" smtClean="0"/>
              <a:t>Docker</a:t>
            </a:r>
            <a:r>
              <a:rPr lang="en-US" sz="2800" dirty="0" smtClean="0"/>
              <a:t> isolates a container’s processes and the networking portion of each container </a:t>
            </a:r>
          </a:p>
          <a:p>
            <a:r>
              <a:rPr lang="en-US" sz="2800" dirty="0" smtClean="0"/>
              <a:t>can enable a service to be accessed from outside its container by setting up a port mapping that associates a host port with a container port.</a:t>
            </a:r>
          </a:p>
          <a:p>
            <a:r>
              <a:rPr lang="en-US" sz="2800" dirty="0" smtClean="0"/>
              <a:t>Even though an image contains an entire OS a </a:t>
            </a:r>
            <a:r>
              <a:rPr lang="en-US" sz="2800" b="1" dirty="0" err="1" smtClean="0"/>
              <a:t>Docker</a:t>
            </a:r>
            <a:r>
              <a:rPr lang="en-US" sz="2800" b="1" dirty="0" smtClean="0"/>
              <a:t> container often only consists of the application’s processes</a:t>
            </a:r>
          </a:p>
          <a:p>
            <a:r>
              <a:rPr lang="en-US" sz="2800" dirty="0" smtClean="0"/>
              <a:t>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</a:t>
            </a:r>
            <a:r>
              <a:rPr lang="en-US" sz="2800" b="1" dirty="0" smtClean="0"/>
              <a:t>container that runs a Spring Boot application might only start Java. </a:t>
            </a:r>
          </a:p>
          <a:p>
            <a:r>
              <a:rPr lang="en-US" sz="2800" dirty="0" smtClean="0"/>
              <a:t>As a result, a </a:t>
            </a:r>
            <a:r>
              <a:rPr lang="en-US" sz="2800" dirty="0" err="1" smtClean="0"/>
              <a:t>Docker</a:t>
            </a:r>
            <a:r>
              <a:rPr lang="en-US" sz="2800" dirty="0" smtClean="0"/>
              <a:t> container has a minimal runtime overhead and its startup time is the startup time of your application.</a:t>
            </a:r>
          </a:p>
          <a:p>
            <a:pPr lvl="2" algn="just">
              <a:buFont typeface="+mj-lt"/>
              <a:buAutoNum type="arabicPeriod"/>
            </a:pPr>
            <a:endParaRPr lang="en-US" sz="2800" dirty="0" smtClean="0"/>
          </a:p>
        </p:txBody>
      </p:sp>
    </p:spTree>
    <p:extLst>
      <p:ext uri="{BB962C8B-B14F-4D97-AF65-F5344CB8AC3E}">
        <p14:creationId xmlns:p14="http://schemas.microsoft.com/office/powerpoint/2010/main" val="310983941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9" name="Gruppo 8"/>
          <p:cNvGrpSpPr/>
          <p:nvPr/>
        </p:nvGrpSpPr>
        <p:grpSpPr>
          <a:xfrm>
            <a:off x="915793" y="7871212"/>
            <a:ext cx="5040561" cy="2758711"/>
            <a:chOff x="4559151" y="924640"/>
            <a:chExt cx="5040561" cy="2758711"/>
          </a:xfrm>
        </p:grpSpPr>
        <p:cxnSp>
          <p:nvCxnSpPr>
            <p:cNvPr id="27" name="Connettore 2 26"/>
            <p:cNvCxnSpPr>
              <a:stCxn id="28" idx="0"/>
              <a:endCxn id="29" idx="4"/>
            </p:cNvCxnSpPr>
            <p:nvPr/>
          </p:nvCxnSpPr>
          <p:spPr bwMode="auto">
            <a:xfrm flipH="1" flipV="1">
              <a:off x="7076719" y="1185783"/>
              <a:ext cx="2713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8" name="Rettangolo arrotondato 27"/>
            <p:cNvSpPr/>
            <p:nvPr/>
          </p:nvSpPr>
          <p:spPr bwMode="auto">
            <a:xfrm>
              <a:off x="4559151" y="1524159"/>
              <a:ext cx="5040561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5400" b="1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29" name="Ovale 28"/>
            <p:cNvSpPr/>
            <p:nvPr/>
          </p:nvSpPr>
          <p:spPr bwMode="auto">
            <a:xfrm flipH="1">
              <a:off x="6940988" y="924640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30" name="Rettangolo arrotondato 29"/>
            <p:cNvSpPr/>
            <p:nvPr/>
          </p:nvSpPr>
          <p:spPr bwMode="auto">
            <a:xfrm>
              <a:off x="5385442" y="1639471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4" name="Gruppo 3"/>
          <p:cNvGrpSpPr/>
          <p:nvPr/>
        </p:nvGrpSpPr>
        <p:grpSpPr>
          <a:xfrm>
            <a:off x="6973993" y="7325268"/>
            <a:ext cx="6839346" cy="3528392"/>
            <a:chOff x="740843" y="6310360"/>
            <a:chExt cx="6839346" cy="3528392"/>
          </a:xfrm>
        </p:grpSpPr>
        <p:grpSp>
          <p:nvGrpSpPr>
            <p:cNvPr id="12" name="Gruppo 11"/>
            <p:cNvGrpSpPr/>
            <p:nvPr/>
          </p:nvGrpSpPr>
          <p:grpSpPr>
            <a:xfrm>
              <a:off x="740843" y="6310360"/>
              <a:ext cx="6839346" cy="3528392"/>
              <a:chOff x="672134" y="4839109"/>
              <a:chExt cx="6839346" cy="3528392"/>
            </a:xfrm>
          </p:grpSpPr>
          <p:sp>
            <p:nvSpPr>
              <p:cNvPr id="32" name="Rettangolo 74"/>
              <p:cNvSpPr>
                <a:spLocks noChangeArrowheads="1"/>
              </p:cNvSpPr>
              <p:nvPr/>
            </p:nvSpPr>
            <p:spPr bwMode="auto">
              <a:xfrm>
                <a:off x="672134" y="4839109"/>
                <a:ext cx="6839346" cy="3528392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1030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4885147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33" name="Gruppo 32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34" name="Connettore 2 33"/>
              <p:cNvCxnSpPr>
                <a:stCxn id="35" idx="0"/>
                <a:endCxn id="36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35" name="Rettangolo arrotondato 34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54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</a:p>
            </p:txBody>
          </p:sp>
          <p:sp>
            <p:nvSpPr>
              <p:cNvPr id="36" name="Ovale 35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7" name="Rettangolo arrotondato 36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7111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5250785" y="5584386"/>
            <a:ext cx="6839346" cy="2185594"/>
            <a:chOff x="9020349" y="7166921"/>
            <a:chExt cx="6839346" cy="2185594"/>
          </a:xfrm>
        </p:grpSpPr>
        <p:grpSp>
          <p:nvGrpSpPr>
            <p:cNvPr id="42" name="Gruppo 41"/>
            <p:cNvGrpSpPr/>
            <p:nvPr/>
          </p:nvGrpSpPr>
          <p:grpSpPr>
            <a:xfrm>
              <a:off x="9020349" y="7166921"/>
              <a:ext cx="6839346" cy="2185594"/>
              <a:chOff x="672134" y="5704297"/>
              <a:chExt cx="6839346" cy="2185594"/>
            </a:xfrm>
          </p:grpSpPr>
          <p:sp>
            <p:nvSpPr>
              <p:cNvPr id="43" name="Rettangolo 74"/>
              <p:cNvSpPr>
                <a:spLocks noChangeArrowheads="1"/>
              </p:cNvSpPr>
              <p:nvPr/>
            </p:nvSpPr>
            <p:spPr bwMode="auto">
              <a:xfrm>
                <a:off x="672134" y="5704297"/>
                <a:ext cx="6839346" cy="2185594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44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120830" y="579278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sp>
          <p:nvSpPr>
            <p:cNvPr id="31" name="Cilindro 30"/>
            <p:cNvSpPr/>
            <p:nvPr/>
          </p:nvSpPr>
          <p:spPr bwMode="auto">
            <a:xfrm>
              <a:off x="9329892" y="7422066"/>
              <a:ext cx="5040561" cy="1728192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54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MySql</a:t>
              </a:r>
              <a:endParaRPr kumimoji="0" lang="it-IT" sz="54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cxnSp>
        <p:nvCxnSpPr>
          <p:cNvPr id="39" name="Connettore 4 38"/>
          <p:cNvCxnSpPr>
            <a:stCxn id="32" idx="3"/>
            <a:endCxn id="43" idx="1"/>
          </p:cNvCxnSpPr>
          <p:nvPr/>
        </p:nvCxnSpPr>
        <p:spPr bwMode="auto">
          <a:xfrm flipV="1">
            <a:off x="13813339" y="6677183"/>
            <a:ext cx="1437446" cy="2412281"/>
          </a:xfrm>
          <a:prstGeom prst="bentConnector3">
            <a:avLst>
              <a:gd name="adj1" fmla="val 50000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45" name="Segnaposto contenuto 2"/>
          <p:cNvSpPr txBox="1">
            <a:spLocks/>
          </p:cNvSpPr>
          <p:nvPr/>
        </p:nvSpPr>
        <p:spPr bwMode="auto">
          <a:xfrm>
            <a:off x="790275" y="1601415"/>
            <a:ext cx="14138027" cy="359376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en-US" sz="3600" dirty="0" smtClean="0"/>
              <a:t>Spring Boot </a:t>
            </a:r>
            <a:r>
              <a:rPr lang="en-US" sz="3600" smtClean="0"/>
              <a:t>packaging features </a:t>
            </a:r>
            <a:endParaRPr lang="en-US" sz="3600" dirty="0" smtClean="0"/>
          </a:p>
          <a:p>
            <a:r>
              <a:rPr lang="en-US" sz="3600" dirty="0" smtClean="0"/>
              <a:t>So to run this microservice inside a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container it need to build an image containing that JAR file and Java</a:t>
            </a:r>
          </a:p>
          <a:p>
            <a:r>
              <a:rPr lang="en-US" sz="3600" dirty="0" smtClean="0"/>
              <a:t>The integration test then will be done using the </a:t>
            </a:r>
            <a:r>
              <a:rPr lang="en-US" sz="3600" dirty="0" err="1" smtClean="0"/>
              <a:t>docker</a:t>
            </a:r>
            <a:r>
              <a:rPr lang="en-US" sz="3600" dirty="0" smtClean="0"/>
              <a:t> images of the microservices that establish the digital platform </a:t>
            </a:r>
            <a:endParaRPr lang="it-IT" sz="3600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Documento multiplo 5"/>
          <p:cNvSpPr/>
          <p:nvPr/>
        </p:nvSpPr>
        <p:spPr bwMode="auto">
          <a:xfrm>
            <a:off x="3569092" y="5766685"/>
            <a:ext cx="3512475" cy="1800200"/>
          </a:xfrm>
          <a:prstGeom prst="flowChartMultidocumen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8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</a:t>
            </a:r>
            <a:endParaRPr kumimoji="0" lang="it-IT" sz="28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47" name="Connettore 4 46"/>
          <p:cNvCxnSpPr>
            <a:stCxn id="6" idx="3"/>
            <a:endCxn id="36" idx="0"/>
          </p:cNvCxnSpPr>
          <p:nvPr/>
        </p:nvCxnSpPr>
        <p:spPr bwMode="auto">
          <a:xfrm>
            <a:off x="7081567" y="6666785"/>
            <a:ext cx="3306673" cy="1199821"/>
          </a:xfrm>
          <a:prstGeom prst="bentConnector2">
            <a:avLst/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48" name="Gruppo 47"/>
          <p:cNvGrpSpPr/>
          <p:nvPr/>
        </p:nvGrpSpPr>
        <p:grpSpPr>
          <a:xfrm>
            <a:off x="15256211" y="8841894"/>
            <a:ext cx="6839346" cy="3224535"/>
            <a:chOff x="740843" y="6614216"/>
            <a:chExt cx="6839346" cy="3224535"/>
          </a:xfrm>
        </p:grpSpPr>
        <p:grpSp>
          <p:nvGrpSpPr>
            <p:cNvPr id="49" name="Gruppo 48"/>
            <p:cNvGrpSpPr/>
            <p:nvPr/>
          </p:nvGrpSpPr>
          <p:grpSpPr>
            <a:xfrm>
              <a:off x="740843" y="6614216"/>
              <a:ext cx="6839346" cy="3224535"/>
              <a:chOff x="672134" y="5142965"/>
              <a:chExt cx="6839346" cy="3224535"/>
            </a:xfrm>
          </p:grpSpPr>
          <p:sp>
            <p:nvSpPr>
              <p:cNvPr id="55" name="Rettangolo 74"/>
              <p:cNvSpPr>
                <a:spLocks noChangeArrowheads="1"/>
              </p:cNvSpPr>
              <p:nvPr/>
            </p:nvSpPr>
            <p:spPr bwMode="auto">
              <a:xfrm>
                <a:off x="672134" y="5142965"/>
                <a:ext cx="6839346" cy="3224535"/>
              </a:xfrm>
              <a:prstGeom prst="rect">
                <a:avLst/>
              </a:prstGeom>
              <a:solidFill>
                <a:srgbClr val="FFC000"/>
              </a:solidFill>
              <a:ln w="25400" algn="ctr">
                <a:solidFill>
                  <a:srgbClr val="000000"/>
                </a:solidFill>
                <a:round/>
                <a:headEnd/>
                <a:tailEnd/>
              </a:ln>
            </p:spPr>
            <p:txBody>
              <a:bodyPr anchor="ctr"/>
              <a:lstStyle/>
              <a:p>
                <a:pPr algn="ctr" eaLnBrk="1" hangingPunct="1"/>
                <a:r>
                  <a:rPr lang="it-IT" sz="3600" dirty="0" smtClean="0"/>
                  <a:t> </a:t>
                </a:r>
                <a:endParaRPr lang="it-IT" sz="3600" dirty="0"/>
              </a:p>
            </p:txBody>
          </p:sp>
          <p:pic>
            <p:nvPicPr>
              <p:cNvPr id="56" name="Picture 6"/>
              <p:cNvPicPr>
                <a:picLocks noChangeAspect="1" noChangeArrowheads="1"/>
              </p:cNvPicPr>
              <p:nvPr/>
            </p:nvPicPr>
            <p:blipFill>
              <a:blip r:embed="rId3">
                <a:extLst>
                  <a:ext uri="{28A0092B-C50C-407E-A947-70E740481C1C}">
                    <a14:useLocalDpi xmlns:a14="http://schemas.microsoft.com/office/drawing/2010/main" val="0"/>
                  </a:ext>
                </a:extLst>
              </a:blip>
              <a:srcRect/>
              <a:stretch>
                <a:fillRect/>
              </a:stretch>
            </p:blipFill>
            <p:spPr bwMode="auto">
              <a:xfrm>
                <a:off x="6086688" y="5199472"/>
                <a:ext cx="1390650" cy="819150"/>
              </a:xfrm>
              <a:prstGeom prst="rect">
                <a:avLst/>
              </a:prstGeom>
              <a:noFill/>
              <a:ln>
                <a:noFill/>
              </a:ln>
              <a:effectLst/>
              <a:extLst>
                <a:ext uri="{909E8E84-426E-40DD-AFC4-6F175D3DCCD1}">
                  <a14:hiddenFill xmlns:a14="http://schemas.microsoft.com/office/drawing/2010/main">
                    <a:solidFill>
                      <a:schemeClr val="accent1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chemeClr val="tx1"/>
                    </a:solidFill>
                    <a:miter lim="800000"/>
                    <a:headEnd/>
                    <a:tailEnd/>
                  </a14:hiddenLine>
                </a:ext>
                <a:ext uri="{AF507438-7753-43E0-B8FC-AC1667EBCBE1}">
                  <a14:hiddenEffects xmlns:a14="http://schemas.microsoft.com/office/drawing/2010/main">
                    <a:effectLst>
                      <a:outerShdw dist="35921" dir="2700000" algn="ctr" rotWithShape="0">
                        <a:schemeClr val="bg2"/>
                      </a:outerShdw>
                    </a:effectLst>
                  </a14:hiddenEffects>
                </a:ext>
              </a:extLst>
            </p:spPr>
          </p:pic>
        </p:grpSp>
        <p:grpSp>
          <p:nvGrpSpPr>
            <p:cNvPr id="50" name="Gruppo 49"/>
            <p:cNvGrpSpPr/>
            <p:nvPr/>
          </p:nvGrpSpPr>
          <p:grpSpPr>
            <a:xfrm>
              <a:off x="1637522" y="6851698"/>
              <a:ext cx="5040561" cy="2758711"/>
              <a:chOff x="4559151" y="924640"/>
              <a:chExt cx="5040561" cy="2758711"/>
            </a:xfrm>
          </p:grpSpPr>
          <p:cxnSp>
            <p:nvCxnSpPr>
              <p:cNvPr id="51" name="Connettore 2 50"/>
              <p:cNvCxnSpPr>
                <a:stCxn id="52" idx="0"/>
                <a:endCxn id="53" idx="4"/>
              </p:cNvCxnSpPr>
              <p:nvPr/>
            </p:nvCxnSpPr>
            <p:spPr bwMode="auto">
              <a:xfrm flipH="1" flipV="1">
                <a:off x="7076719" y="1185783"/>
                <a:ext cx="2713" cy="338376"/>
              </a:xfrm>
              <a:prstGeom prst="straightConnector1">
                <a:avLst/>
              </a:prstGeom>
              <a:solidFill>
                <a:srgbClr val="BBE0E3"/>
              </a:solidFill>
              <a:ln w="508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  <p:sp>
            <p:nvSpPr>
              <p:cNvPr id="52" name="Rettangolo arrotondato 51"/>
              <p:cNvSpPr/>
              <p:nvPr/>
            </p:nvSpPr>
            <p:spPr bwMode="auto">
              <a:xfrm>
                <a:off x="4559151" y="1524159"/>
                <a:ext cx="5040561" cy="2159192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b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4800" b="1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</a:p>
            </p:txBody>
          </p:sp>
          <p:sp>
            <p:nvSpPr>
              <p:cNvPr id="53" name="Ovale 52"/>
              <p:cNvSpPr/>
              <p:nvPr/>
            </p:nvSpPr>
            <p:spPr bwMode="auto">
              <a:xfrm flipH="1">
                <a:off x="6940988" y="924640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4" name="Rettangolo arrotondato 53"/>
              <p:cNvSpPr/>
              <p:nvPr/>
            </p:nvSpPr>
            <p:spPr bwMode="auto">
              <a:xfrm>
                <a:off x="5385442" y="1639471"/>
                <a:ext cx="3446749" cy="1006846"/>
              </a:xfrm>
              <a:prstGeom prst="roundRect">
                <a:avLst>
                  <a:gd name="adj" fmla="val 50000"/>
                </a:avLst>
              </a:prstGeom>
              <a:solidFill>
                <a:schemeClr val="tx2">
                  <a:lumMod val="75000"/>
                  <a:lumOff val="25000"/>
                </a:schemeClr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INSTANCE #1 </a:t>
                </a:r>
              </a:p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@ HTTP 7119 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cxnSp>
        <p:nvCxnSpPr>
          <p:cNvPr id="57" name="Connettore 4 56"/>
          <p:cNvCxnSpPr>
            <a:stCxn id="32" idx="2"/>
            <a:endCxn id="53" idx="0"/>
          </p:cNvCxnSpPr>
          <p:nvPr/>
        </p:nvCxnSpPr>
        <p:spPr bwMode="auto">
          <a:xfrm rot="5400000" flipH="1" flipV="1">
            <a:off x="13644920" y="5828122"/>
            <a:ext cx="1774284" cy="8276792"/>
          </a:xfrm>
          <a:prstGeom prst="bentConnector5">
            <a:avLst>
              <a:gd name="adj1" fmla="val -51536"/>
              <a:gd name="adj2" fmla="val 53957"/>
              <a:gd name="adj3" fmla="val 141873"/>
            </a:avLst>
          </a:prstGeom>
          <a:solidFill>
            <a:srgbClr val="BBE0E3"/>
          </a:solidFill>
          <a:ln w="76200" cap="flat" cmpd="sng" algn="ctr">
            <a:solidFill>
              <a:srgbClr val="0070C0"/>
            </a:solidFill>
            <a:prstDash val="solid"/>
            <a:round/>
            <a:headEnd type="arrow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</p:spTree>
    <p:extLst>
      <p:ext uri="{BB962C8B-B14F-4D97-AF65-F5344CB8AC3E}">
        <p14:creationId xmlns:p14="http://schemas.microsoft.com/office/powerpoint/2010/main" val="41081214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  <p:bldP spid="6" grpId="0" animBg="1"/>
    </p:bldLst>
  </p:timing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2343150" y="2109788"/>
            <a:ext cx="17992484" cy="10004796"/>
            <a:chOff x="1371600" y="681317"/>
            <a:chExt cx="17992167" cy="10004545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/>
            <p:nvPr/>
          </p:nvCxnSpPr>
          <p:spPr bwMode="auto">
            <a:xfrm>
              <a:off x="2743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/>
            <p:nvPr/>
          </p:nvCxnSpPr>
          <p:spPr bwMode="auto">
            <a:xfrm>
              <a:off x="5791200" y="1885952"/>
              <a:ext cx="0" cy="8799910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/>
            <p:nvPr/>
          </p:nvCxnSpPr>
          <p:spPr bwMode="auto">
            <a:xfrm>
              <a:off x="8848167" y="1881469"/>
              <a:ext cx="0" cy="880439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8780861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LOCAL DOCKER</a:t>
              </a:r>
            </a:p>
            <a:p>
              <a:pPr algn="ctr" eaLnBrk="1" hangingPunct="1"/>
              <a:r>
                <a:rPr lang="it-IT" sz="2400" dirty="0" smtClean="0"/>
                <a:t>REGISTRY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 flipH="1">
              <a:off x="17980309" y="1900518"/>
              <a:ext cx="11858" cy="8785344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67" name="Rettangolo 27"/>
          <p:cNvSpPr>
            <a:spLocks noChangeArrowheads="1"/>
          </p:cNvSpPr>
          <p:nvPr/>
        </p:nvSpPr>
        <p:spPr bwMode="auto">
          <a:xfrm>
            <a:off x="3562350" y="36385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4" name="Gruppo 39"/>
          <p:cNvGrpSpPr>
            <a:grpSpLocks/>
          </p:cNvGrpSpPr>
          <p:nvPr/>
        </p:nvGrpSpPr>
        <p:grpSpPr bwMode="auto">
          <a:xfrm>
            <a:off x="6996113" y="4491266"/>
            <a:ext cx="8920189" cy="734784"/>
            <a:chOff x="6024284" y="3061769"/>
            <a:chExt cx="8919883" cy="734786"/>
          </a:xfrm>
        </p:grpSpPr>
        <p:sp>
          <p:nvSpPr>
            <p:cNvPr id="11306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088" y="3061769"/>
              <a:ext cx="2544199" cy="52322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</p:grpSp>
      <p:grpSp>
        <p:nvGrpSpPr>
          <p:cNvPr id="2" name="Gruppo 1"/>
          <p:cNvGrpSpPr/>
          <p:nvPr/>
        </p:nvGrpSpPr>
        <p:grpSpPr>
          <a:xfrm>
            <a:off x="9667875" y="5152562"/>
            <a:ext cx="6203926" cy="3508552"/>
            <a:chOff x="8696325" y="3723812"/>
            <a:chExt cx="6203926" cy="3508552"/>
          </a:xfrm>
        </p:grpSpPr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693244"/>
              <a:ext cx="304020" cy="253912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723812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</p:grpSp>
      <p:grpSp>
        <p:nvGrpSpPr>
          <p:cNvPr id="11273" name="Gruppo 40"/>
          <p:cNvGrpSpPr>
            <a:grpSpLocks/>
          </p:cNvGrpSpPr>
          <p:nvPr/>
        </p:nvGrpSpPr>
        <p:grpSpPr bwMode="auto">
          <a:xfrm>
            <a:off x="4019550" y="3813169"/>
            <a:ext cx="11904691" cy="735010"/>
            <a:chOff x="3048000" y="2384267"/>
            <a:chExt cx="11905132" cy="735451"/>
          </a:xfrm>
        </p:grpSpPr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439" y="2384267"/>
              <a:ext cx="2558809" cy="58512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</p:grpSp>
      <p:sp>
        <p:nvSpPr>
          <p:cNvPr id="11268" name="Rettangolo 103"/>
          <p:cNvSpPr>
            <a:spLocks noChangeArrowheads="1"/>
          </p:cNvSpPr>
          <p:nvPr/>
        </p:nvSpPr>
        <p:spPr bwMode="auto">
          <a:xfrm>
            <a:off x="6610350" y="3638550"/>
            <a:ext cx="304800" cy="15240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" name="Fumetto 2 6"/>
          <p:cNvSpPr/>
          <p:nvPr/>
        </p:nvSpPr>
        <p:spPr bwMode="auto">
          <a:xfrm flipH="1">
            <a:off x="5086323" y="9837786"/>
            <a:ext cx="3048054" cy="1704468"/>
          </a:xfrm>
          <a:prstGeom prst="wedgeRoundRectCallout">
            <a:avLst>
              <a:gd name="adj1" fmla="val -103426"/>
              <a:gd name="adj2" fmla="val 3692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9" name="Fumetto 2 68"/>
          <p:cNvSpPr/>
          <p:nvPr/>
        </p:nvSpPr>
        <p:spPr bwMode="auto">
          <a:xfrm flipH="1">
            <a:off x="999928" y="5839305"/>
            <a:ext cx="3048054" cy="1353214"/>
          </a:xfrm>
          <a:prstGeom prst="wedgeRoundRectCallout">
            <a:avLst>
              <a:gd name="adj1" fmla="val -37912"/>
              <a:gd name="adj2" fmla="val -154889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0" name="Fumetto 2 69"/>
          <p:cNvSpPr/>
          <p:nvPr/>
        </p:nvSpPr>
        <p:spPr bwMode="auto">
          <a:xfrm flipH="1">
            <a:off x="1426246" y="8749384"/>
            <a:ext cx="3048054" cy="1353214"/>
          </a:xfrm>
          <a:prstGeom prst="wedgeRoundRectCallout">
            <a:avLst>
              <a:gd name="adj1" fmla="val -117598"/>
              <a:gd name="adj2" fmla="val -31326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dirty="0" smtClean="0">
                <a:ea typeface="ヒラギノ角ゴ ProN W3" charset="0"/>
                <a:cs typeface="ヒラギノ角ゴ ProN W3" charset="0"/>
              </a:rPr>
              <a:t>Unit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COMPLETED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1" name="Gruppo 39"/>
          <p:cNvGrpSpPr>
            <a:grpSpLocks/>
          </p:cNvGrpSpPr>
          <p:nvPr/>
        </p:nvGrpSpPr>
        <p:grpSpPr bwMode="auto">
          <a:xfrm>
            <a:off x="10047261" y="6024853"/>
            <a:ext cx="9114625" cy="1225841"/>
            <a:chOff x="6024284" y="2570710"/>
            <a:chExt cx="9114312" cy="1225845"/>
          </a:xfrm>
        </p:grpSpPr>
        <p:sp>
          <p:nvSpPr>
            <p:cNvPr id="73" name="Freccia a destra 105"/>
            <p:cNvSpPr>
              <a:spLocks noChangeArrowheads="1"/>
            </p:cNvSpPr>
            <p:nvPr/>
          </p:nvSpPr>
          <p:spPr bwMode="auto">
            <a:xfrm>
              <a:off x="6024284" y="3491755"/>
              <a:ext cx="8919883" cy="304800"/>
            </a:xfrm>
            <a:prstGeom prst="rightArrow">
              <a:avLst>
                <a:gd name="adj1" fmla="val 50000"/>
                <a:gd name="adj2" fmla="val 49994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4" name="CasellaDiTesto 116"/>
            <p:cNvSpPr txBox="1">
              <a:spLocks noChangeArrowheads="1"/>
            </p:cNvSpPr>
            <p:nvPr/>
          </p:nvSpPr>
          <p:spPr bwMode="auto">
            <a:xfrm>
              <a:off x="11999703" y="2570710"/>
              <a:ext cx="3138893" cy="95411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Ask</a:t>
              </a:r>
              <a:r>
                <a:rPr lang="it-IT" sz="2800" b="1" dirty="0" smtClean="0"/>
                <a:t> for building </a:t>
              </a:r>
            </a:p>
            <a:p>
              <a:r>
                <a:rPr lang="it-IT" sz="2800" b="1" dirty="0" smtClean="0"/>
                <a:t>an image]</a:t>
              </a:r>
              <a:endParaRPr lang="it-IT" sz="2800" b="1" dirty="0"/>
            </a:p>
          </p:txBody>
        </p:sp>
      </p:grpSp>
      <p:sp>
        <p:nvSpPr>
          <p:cNvPr id="75" name="Rettangolo 106"/>
          <p:cNvSpPr>
            <a:spLocks noChangeArrowheads="1"/>
          </p:cNvSpPr>
          <p:nvPr/>
        </p:nvSpPr>
        <p:spPr bwMode="auto">
          <a:xfrm>
            <a:off x="18800142" y="7278460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77" name="Freccia a destra con strisce 7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34" name="Fumetto 2 33"/>
          <p:cNvSpPr/>
          <p:nvPr/>
        </p:nvSpPr>
        <p:spPr bwMode="auto">
          <a:xfrm flipH="1">
            <a:off x="20201274" y="5226050"/>
            <a:ext cx="3048054" cy="1704468"/>
          </a:xfrm>
          <a:prstGeom prst="wedgeRoundRectCallout">
            <a:avLst>
              <a:gd name="adj1" fmla="val 90688"/>
              <a:gd name="adj2" fmla="val 136328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READY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40"/>
          <p:cNvGrpSpPr>
            <a:grpSpLocks/>
          </p:cNvGrpSpPr>
          <p:nvPr/>
        </p:nvGrpSpPr>
        <p:grpSpPr bwMode="auto">
          <a:xfrm>
            <a:off x="10013336" y="8447914"/>
            <a:ext cx="8797622" cy="858653"/>
            <a:chOff x="3048000" y="2260550"/>
            <a:chExt cx="11961045" cy="859168"/>
          </a:xfrm>
        </p:grpSpPr>
        <p:sp>
          <p:nvSpPr>
            <p:cNvPr id="37" name="Freccia a destra 28"/>
            <p:cNvSpPr>
              <a:spLocks noChangeArrowheads="1"/>
            </p:cNvSpPr>
            <p:nvPr/>
          </p:nvSpPr>
          <p:spPr bwMode="auto">
            <a:xfrm>
              <a:off x="3048000" y="2814918"/>
              <a:ext cx="11905132" cy="304800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38" name="CasellaDiTesto 29"/>
            <p:cNvSpPr txBox="1">
              <a:spLocks noChangeArrowheads="1"/>
            </p:cNvSpPr>
            <p:nvPr/>
          </p:nvSpPr>
          <p:spPr bwMode="auto">
            <a:xfrm>
              <a:off x="11122728" y="2260550"/>
              <a:ext cx="3886317" cy="58512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[</a:t>
              </a:r>
              <a:r>
                <a:rPr lang="it-IT" sz="2800" b="1" dirty="0" err="1" smtClean="0"/>
                <a:t>Run</a:t>
              </a:r>
              <a:r>
                <a:rPr lang="it-IT" sz="2800" b="1" dirty="0" smtClean="0"/>
                <a:t> container</a:t>
              </a:r>
              <a:r>
                <a:rPr lang="it-IT" sz="3200" b="1" dirty="0" smtClean="0"/>
                <a:t>]</a:t>
              </a:r>
              <a:endParaRPr lang="it-IT" sz="2800" b="1" dirty="0"/>
            </a:p>
          </p:txBody>
        </p:sp>
      </p:grpSp>
      <p:sp>
        <p:nvSpPr>
          <p:cNvPr id="39" name="Fumetto 2 38"/>
          <p:cNvSpPr/>
          <p:nvPr/>
        </p:nvSpPr>
        <p:spPr bwMode="auto">
          <a:xfrm flipH="1">
            <a:off x="5391123" y="6956646"/>
            <a:ext cx="3048054" cy="1704468"/>
          </a:xfrm>
          <a:prstGeom prst="wedgeRoundRectCallout">
            <a:avLst>
              <a:gd name="adj1" fmla="val -90191"/>
              <a:gd name="adj2" fmla="val 66902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Integration Test:: </a:t>
            </a:r>
          </a:p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lang="it-IT" sz="3200" b="1" dirty="0" smtClean="0">
                <a:ea typeface="ヒラギノ角ゴ ProN W3" charset="0"/>
                <a:cs typeface="ヒラギノ角ゴ ProN W3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0" name="Rettangolo 106"/>
          <p:cNvSpPr>
            <a:spLocks noChangeArrowheads="1"/>
          </p:cNvSpPr>
          <p:nvPr/>
        </p:nvSpPr>
        <p:spPr bwMode="auto">
          <a:xfrm>
            <a:off x="9697139" y="8878217"/>
            <a:ext cx="304020" cy="253912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41" name="Rettangolo 106"/>
          <p:cNvSpPr>
            <a:spLocks noChangeArrowheads="1"/>
          </p:cNvSpPr>
          <p:nvPr/>
        </p:nvSpPr>
        <p:spPr bwMode="auto">
          <a:xfrm>
            <a:off x="18789052" y="9001952"/>
            <a:ext cx="304020" cy="1185524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5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6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3" fill="hold">
                      <p:stCondLst>
                        <p:cond delay="indefinite"/>
                      </p:stCondLst>
                      <p:childTnLst>
                        <p:par>
                          <p:cTn id="64" fill="hold">
                            <p:stCondLst>
                              <p:cond delay="0"/>
                            </p:stCondLst>
                            <p:childTnLst>
                              <p:par>
                                <p:cTn id="6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67" grpId="0" animBg="1"/>
      <p:bldP spid="11268" grpId="0" animBg="1"/>
      <p:bldP spid="7" grpId="0" animBg="1"/>
      <p:bldP spid="69" grpId="0" animBg="1"/>
      <p:bldP spid="70" grpId="0" animBg="1"/>
      <p:bldP spid="75" grpId="0" animBg="1"/>
      <p:bldP spid="77" grpId="0" animBg="1"/>
      <p:bldP spid="34" grpId="0" animBg="1"/>
      <p:bldP spid="39" grpId="0" animBg="1"/>
      <p:bldP spid="40" grpId="0" animBg="1"/>
      <p:bldP spid="41" grpId="0" animBg="1"/>
    </p:bldLst>
  </p:timing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9" name="CasellaDiTesto 48"/>
          <p:cNvSpPr txBox="1"/>
          <p:nvPr/>
        </p:nvSpPr>
        <p:spPr>
          <a:xfrm>
            <a:off x="609459" y="6167225"/>
            <a:ext cx="13633517" cy="600164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com.spotify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docker-maven-plugin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0.2.3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b="1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docker.image.prefix</a:t>
            </a:r>
            <a:r>
              <a:rPr lang="it-IT" sz="2400" b="1" dirty="0">
                <a:latin typeface="Consolas"/>
              </a:rPr>
              <a:t>}/${</a:t>
            </a:r>
            <a:r>
              <a:rPr lang="it-IT" sz="2400" b="1" dirty="0" err="1">
                <a:latin typeface="Consolas"/>
              </a:rPr>
              <a:t>project.artifactId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imageName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 err="1">
                <a:latin typeface="Consolas"/>
              </a:rPr>
              <a:t>src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main</a:t>
            </a:r>
            <a:r>
              <a:rPr lang="it-IT" sz="2400" b="1" dirty="0">
                <a:latin typeface="Consolas"/>
              </a:rPr>
              <a:t>/</a:t>
            </a:r>
            <a:r>
              <a:rPr lang="it-IT" sz="2400" b="1" dirty="0" err="1">
                <a:latin typeface="Consolas"/>
              </a:rPr>
              <a:t>docker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dockerDirectory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project.build.directory</a:t>
            </a:r>
            <a:r>
              <a:rPr lang="it-IT" sz="2400" b="1" dirty="0">
                <a:latin typeface="Consolas"/>
              </a:rPr>
              <a:t>}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directory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b="1" dirty="0">
                <a:latin typeface="Consolas"/>
              </a:rPr>
              <a:t>${</a:t>
            </a:r>
            <a:r>
              <a:rPr lang="it-IT" sz="2400" b="1" dirty="0" err="1">
                <a:latin typeface="Consolas"/>
              </a:rPr>
              <a:t>project.build.finalName</a:t>
            </a:r>
            <a:r>
              <a:rPr lang="it-IT" sz="2400" b="1" dirty="0">
                <a:latin typeface="Consolas"/>
              </a:rPr>
              <a:t>}.</a:t>
            </a:r>
            <a:r>
              <a:rPr lang="it-IT" sz="2400" b="1" dirty="0" err="1">
                <a:latin typeface="Consolas"/>
              </a:rPr>
              <a:t>jar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resources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 </a:t>
            </a:r>
            <a:endParaRPr lang="it-IT" sz="2400" dirty="0">
              <a:solidFill>
                <a:srgbClr val="008000"/>
              </a:solidFill>
              <a:latin typeface="Consolas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71650" y="2121424"/>
            <a:ext cx="4568236" cy="14367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50" name="CasellaDiTesto 49"/>
          <p:cNvSpPr txBox="1"/>
          <p:nvPr/>
        </p:nvSpPr>
        <p:spPr>
          <a:xfrm>
            <a:off x="742728" y="3645074"/>
            <a:ext cx="11890109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 smtClean="0"/>
              <a:t>tmp</a:t>
            </a:r>
            <a:endParaRPr lang="it-IT" sz="2400" u="sng" dirty="0" smtClean="0"/>
          </a:p>
          <a:p>
            <a:r>
              <a:rPr lang="it-IT" sz="2400" b="1" dirty="0"/>
              <a:t>ADD</a:t>
            </a:r>
            <a:r>
              <a:rPr lang="it-IT" sz="2400" dirty="0"/>
              <a:t> /00dloc-</a:t>
            </a:r>
            <a:r>
              <a:rPr lang="it-IT" sz="2400" u="sng" dirty="0"/>
              <a:t>bookabattery-service-release.jar app.jar</a:t>
            </a:r>
          </a:p>
          <a:p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dev/./urandom","-jar","/app.jar"]</a:t>
            </a: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integration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with the image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Maven</a:t>
            </a:r>
            <a:r>
              <a:rPr lang="it-IT" sz="3600" dirty="0" smtClean="0"/>
              <a:t> Plug: integrate the image </a:t>
            </a:r>
            <a:r>
              <a:rPr lang="it-IT" sz="3600" dirty="0" err="1" smtClean="0"/>
              <a:t>creation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42498308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46" name="Freccia a destra con strisce 45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0" name="CasellaDiTesto 49"/>
          <p:cNvSpPr txBox="1"/>
          <p:nvPr/>
        </p:nvSpPr>
        <p:spPr>
          <a:xfrm>
            <a:off x="742727" y="2599234"/>
            <a:ext cx="11890109" cy="969496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dirty="0"/>
              <a:t>[INFO] Building image 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  <a:p>
            <a:endParaRPr lang="it-IT" sz="2400" b="1" dirty="0"/>
          </a:p>
          <a:p>
            <a:r>
              <a:rPr lang="en-US" sz="2400" dirty="0">
                <a:solidFill>
                  <a:srgbClr val="0070C0"/>
                </a:solidFill>
              </a:rPr>
              <a:t>Step 0 : </a:t>
            </a:r>
            <a:r>
              <a:rPr lang="en-US" sz="2400" b="1" dirty="0">
                <a:solidFill>
                  <a:srgbClr val="0070C0"/>
                </a:solidFill>
              </a:rPr>
              <a:t>FROM</a:t>
            </a:r>
            <a:r>
              <a:rPr lang="en-US" sz="2400" dirty="0">
                <a:solidFill>
                  <a:srgbClr val="0070C0"/>
                </a:solidFill>
              </a:rPr>
              <a:t> java:8</a:t>
            </a:r>
            <a:endParaRPr lang="it-IT" sz="2400" dirty="0">
              <a:solidFill>
                <a:srgbClr val="0070C0"/>
              </a:solidFill>
            </a:endParaRPr>
          </a:p>
          <a:p>
            <a:r>
              <a:rPr lang="en-US" sz="2400" dirty="0">
                <a:solidFill>
                  <a:srgbClr val="0070C0"/>
                </a:solidFill>
              </a:rPr>
              <a:t>---&gt; </a:t>
            </a:r>
            <a:r>
              <a:rPr lang="en-US" sz="2400" dirty="0" smtClean="0">
                <a:solidFill>
                  <a:srgbClr val="0070C0"/>
                </a:solidFill>
              </a:rPr>
              <a:t>9a7221d5adb5</a:t>
            </a:r>
          </a:p>
          <a:p>
            <a:endParaRPr lang="it-IT" sz="2400" dirty="0"/>
          </a:p>
          <a:p>
            <a:r>
              <a:rPr lang="en-US" sz="2400" dirty="0"/>
              <a:t>Step 1 : </a:t>
            </a:r>
            <a:r>
              <a:rPr lang="en-US" sz="2400" b="1" dirty="0"/>
              <a:t>VOLUME</a:t>
            </a:r>
            <a:r>
              <a:rPr lang="en-US" sz="2400" dirty="0"/>
              <a:t> /</a:t>
            </a:r>
            <a:r>
              <a:rPr lang="en-US" sz="2400" dirty="0" err="1"/>
              <a:t>tmp</a:t>
            </a:r>
            <a:endParaRPr lang="it-IT" sz="2400" dirty="0"/>
          </a:p>
          <a:p>
            <a:r>
              <a:rPr lang="en-US" sz="2400" b="1" dirty="0">
                <a:solidFill>
                  <a:srgbClr val="0070C0"/>
                </a:solidFill>
              </a:rPr>
              <a:t>---&gt; Using cache</a:t>
            </a:r>
            <a:endParaRPr lang="it-IT" sz="2400" b="1" dirty="0">
              <a:solidFill>
                <a:srgbClr val="0070C0"/>
              </a:solidFill>
            </a:endParaRPr>
          </a:p>
          <a:p>
            <a:r>
              <a:rPr lang="en-US" sz="2400" dirty="0"/>
              <a:t>---&gt; </a:t>
            </a:r>
            <a:r>
              <a:rPr lang="en-US" sz="2400" dirty="0" smtClean="0"/>
              <a:t>52e9b30dca40</a:t>
            </a:r>
          </a:p>
          <a:p>
            <a:endParaRPr lang="it-IT" sz="2400" dirty="0"/>
          </a:p>
          <a:p>
            <a:r>
              <a:rPr lang="en-US" sz="2400" dirty="0"/>
              <a:t>Step 2 : </a:t>
            </a:r>
            <a:r>
              <a:rPr lang="en-US" sz="2400" b="1" dirty="0"/>
              <a:t>ADD</a:t>
            </a:r>
            <a:r>
              <a:rPr lang="en-US" sz="2400" dirty="0"/>
              <a:t> /00dloc-bookabattery-service-release.jar app.jar</a:t>
            </a:r>
            <a:endParaRPr lang="it-IT" sz="2400" dirty="0"/>
          </a:p>
          <a:p>
            <a:r>
              <a:rPr lang="en-US" sz="2400" dirty="0"/>
              <a:t>---&gt; ac4489f8ba5b</a:t>
            </a:r>
            <a:endParaRPr lang="it-IT" sz="2400" dirty="0"/>
          </a:p>
          <a:p>
            <a:r>
              <a:rPr lang="en-US" sz="2400" dirty="0"/>
              <a:t>Removing intermediate container ec4d480719c5</a:t>
            </a:r>
            <a:endParaRPr lang="it-IT" sz="2400" dirty="0"/>
          </a:p>
          <a:p>
            <a:r>
              <a:rPr lang="en-US" sz="2400" dirty="0"/>
              <a:t>Step 3 : </a:t>
            </a:r>
            <a:r>
              <a:rPr lang="en-US" sz="2400" b="1" dirty="0"/>
              <a:t>RUN</a:t>
            </a:r>
            <a:r>
              <a:rPr lang="en-US" sz="2400" dirty="0"/>
              <a:t> bash -c 'touch /app.jar'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61262e1379a2</a:t>
            </a:r>
            <a:endParaRPr lang="it-IT" sz="2400" dirty="0"/>
          </a:p>
          <a:p>
            <a:r>
              <a:rPr lang="en-US" sz="2400" dirty="0"/>
              <a:t>---&gt; 78c5b5d831ce</a:t>
            </a:r>
            <a:endParaRPr lang="it-IT" sz="2400" dirty="0"/>
          </a:p>
          <a:p>
            <a:r>
              <a:rPr lang="en-US" sz="2400" dirty="0"/>
              <a:t>Removing intermediate container 61262e1379a2</a:t>
            </a:r>
            <a:endParaRPr lang="it-IT" sz="2400" dirty="0"/>
          </a:p>
          <a:p>
            <a:r>
              <a:rPr lang="en-US" sz="2400" dirty="0"/>
              <a:t>Step 4 : </a:t>
            </a:r>
            <a:r>
              <a:rPr lang="en-US" sz="2400" b="1" dirty="0"/>
              <a:t>ENTRYPOINT</a:t>
            </a:r>
            <a:r>
              <a:rPr lang="en-US" sz="2400" dirty="0"/>
              <a:t> java -</a:t>
            </a:r>
            <a:r>
              <a:rPr lang="en-US" sz="2400" dirty="0" err="1"/>
              <a:t>Djava.security.egd</a:t>
            </a:r>
            <a:r>
              <a:rPr lang="en-US" sz="2400" dirty="0"/>
              <a:t>=file:/dev/./urandom -jar /app.jar</a:t>
            </a:r>
            <a:endParaRPr lang="it-IT" sz="2400" dirty="0"/>
          </a:p>
          <a:p>
            <a:r>
              <a:rPr lang="en-US" sz="2400" dirty="0"/>
              <a:t>---&gt; Run</a:t>
            </a:r>
            <a:r>
              <a:rPr lang="en-US" sz="2400" u="sng" dirty="0"/>
              <a:t>ning in 50e9016f1701</a:t>
            </a:r>
            <a:endParaRPr lang="it-IT" sz="2400" dirty="0"/>
          </a:p>
          <a:p>
            <a:r>
              <a:rPr lang="en-US" sz="2400" dirty="0"/>
              <a:t>---&gt; 4f2e75b6d815</a:t>
            </a:r>
            <a:endParaRPr lang="it-IT" sz="2400" dirty="0"/>
          </a:p>
          <a:p>
            <a:r>
              <a:rPr lang="en-US" sz="2400" dirty="0"/>
              <a:t>Removing intermediate container 50e9016f1701</a:t>
            </a:r>
            <a:endParaRPr lang="it-IT" sz="2400" dirty="0"/>
          </a:p>
          <a:p>
            <a:r>
              <a:rPr lang="en-US" sz="2400" b="1" dirty="0">
                <a:solidFill>
                  <a:srgbClr val="FF0000"/>
                </a:solidFill>
              </a:rPr>
              <a:t>Successfully built 4f2e75b6d815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</a:t>
            </a:r>
            <a:r>
              <a:rPr lang="en-US" sz="2400" b="1" dirty="0">
                <a:solidFill>
                  <a:schemeClr val="tx1"/>
                </a:solidFill>
              </a:rPr>
              <a:t>Built </a:t>
            </a:r>
            <a:r>
              <a:rPr lang="en-US" sz="2400" b="1" dirty="0" err="1">
                <a:solidFill>
                  <a:srgbClr val="FF0000"/>
                </a:solidFill>
              </a:rPr>
              <a:t>luigibennardis</a:t>
            </a:r>
            <a:r>
              <a:rPr lang="en-US" sz="2400" b="1" dirty="0">
                <a:solidFill>
                  <a:srgbClr val="FF0000"/>
                </a:solidFill>
              </a:rPr>
              <a:t>/00dloc-bookabattery-service</a:t>
            </a:r>
            <a:endParaRPr lang="it-IT" sz="2400" b="1" dirty="0">
              <a:solidFill>
                <a:srgbClr val="FF0000"/>
              </a:solidFill>
            </a:endParaRPr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BUILD SUCCESS</a:t>
            </a:r>
            <a:endParaRPr lang="it-IT" sz="2400" dirty="0"/>
          </a:p>
          <a:p>
            <a:r>
              <a:rPr lang="en-US" sz="2400" dirty="0"/>
              <a:t>[INFO] ------------------------------------------------------------------------</a:t>
            </a:r>
            <a:endParaRPr lang="it-IT" sz="2400" dirty="0"/>
          </a:p>
          <a:p>
            <a:r>
              <a:rPr lang="en-US" sz="2400" dirty="0"/>
              <a:t>[INFO] Total time: 01:13 </a:t>
            </a:r>
            <a:r>
              <a:rPr lang="en-US" sz="2400" dirty="0" smtClean="0"/>
              <a:t>min</a:t>
            </a:r>
            <a:endParaRPr lang="it-IT" sz="2400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86743" y="1577373"/>
            <a:ext cx="8036093" cy="8640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docker:build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smtClean="0"/>
              <a:t>«</a:t>
            </a:r>
            <a:r>
              <a:rPr lang="it-IT" sz="3600" dirty="0" err="1" smtClean="0"/>
              <a:t>Layering</a:t>
            </a:r>
            <a:r>
              <a:rPr lang="it-IT" sz="3600" dirty="0" smtClean="0"/>
              <a:t>»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</a:t>
            </a:r>
            <a:r>
              <a:rPr lang="it-IT" sz="3600" dirty="0" err="1" smtClean="0"/>
              <a:t>corrisponding</a:t>
            </a:r>
            <a:r>
              <a:rPr lang="it-IT" sz="3600" dirty="0" smtClean="0"/>
              <a:t> to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6674298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46" grpId="0" animBg="1"/>
    </p:bldLst>
  </p:timing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584488" y="1457400"/>
            <a:ext cx="6893942" cy="1080120"/>
          </a:xfrm>
        </p:spPr>
        <p:txBody>
          <a:bodyPr/>
          <a:lstStyle/>
          <a:p>
            <a:r>
              <a:rPr lang="it-IT" sz="3200" dirty="0" smtClean="0"/>
              <a:t> </a:t>
            </a:r>
          </a:p>
          <a:p>
            <a:pPr marL="0" indent="0">
              <a:buNone/>
            </a:pPr>
            <a:endParaRPr lang="it-IT" sz="3200" dirty="0" smtClean="0"/>
          </a:p>
        </p:txBody>
      </p:sp>
      <p:grpSp>
        <p:nvGrpSpPr>
          <p:cNvPr id="25" name="Gruppo 2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2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38" name="Freccia in giù 37"/>
            <p:cNvSpPr/>
            <p:nvPr/>
          </p:nvSpPr>
          <p:spPr bwMode="auto">
            <a:xfrm>
              <a:off x="14726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40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INTEGRATION TEST</a:t>
            </a:r>
            <a:endParaRPr lang="it-IT" dirty="0"/>
          </a:p>
        </p:txBody>
      </p:sp>
      <p:sp>
        <p:nvSpPr>
          <p:cNvPr id="50" name="CasellaDiTesto 49"/>
          <p:cNvSpPr txBox="1"/>
          <p:nvPr/>
        </p:nvSpPr>
        <p:spPr>
          <a:xfrm>
            <a:off x="833604" y="5578252"/>
            <a:ext cx="14335876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DATABASE’S CONTAINER 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run 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mysqldb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MYSQL_USER=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MYSQL_PASSWORD=</a:t>
            </a:r>
            <a:r>
              <a:rPr lang="en-US" sz="2400" dirty="0" err="1"/>
              <a:t>bab_USER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MYSQL_DATABASE=</a:t>
            </a:r>
            <a:r>
              <a:rPr lang="en-US" sz="2400" dirty="0" err="1"/>
              <a:t>batteryService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e </a:t>
            </a:r>
            <a:r>
              <a:rPr lang="en-US" sz="2400" dirty="0" smtClean="0"/>
              <a:t>MYSQL_ROOT_PASSWORD=root </a:t>
            </a:r>
          </a:p>
          <a:p>
            <a:r>
              <a:rPr lang="en-US" sz="2400" b="1" dirty="0"/>
              <a:t>	</a:t>
            </a:r>
            <a:r>
              <a:rPr lang="en-US" sz="2400" b="1" dirty="0" smtClean="0"/>
              <a:t>	-</a:t>
            </a:r>
            <a:r>
              <a:rPr lang="en-US" sz="2400" b="1" dirty="0"/>
              <a:t>d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b="1" dirty="0"/>
              <a:t>	</a:t>
            </a:r>
            <a:r>
              <a:rPr lang="en-US" sz="2400" b="1" dirty="0" smtClean="0"/>
              <a:t>	mysql:5.6</a:t>
            </a:r>
            <a:endParaRPr lang="it-IT" sz="2400" b="1" dirty="0"/>
          </a:p>
          <a:p>
            <a:r>
              <a:rPr lang="en-US" sz="2400" dirty="0"/>
              <a:t> </a:t>
            </a:r>
            <a:endParaRPr lang="it-IT" sz="2400" dirty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3075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59968" y="2696824"/>
            <a:ext cx="14410950" cy="227708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835886" y="9393064"/>
            <a:ext cx="14335876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RUN THE MICROSERVICE’S CONTAINER 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run </a:t>
            </a:r>
            <a:r>
              <a:rPr lang="en-US" sz="2400" dirty="0"/>
              <a:t>--</a:t>
            </a:r>
            <a:r>
              <a:rPr lang="en-US" sz="2400" b="1" dirty="0"/>
              <a:t>name</a:t>
            </a:r>
            <a:r>
              <a:rPr lang="en-US" sz="2400" dirty="0"/>
              <a:t> </a:t>
            </a:r>
            <a:r>
              <a:rPr lang="en-US" sz="2400" dirty="0" err="1"/>
              <a:t>appdemo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--</a:t>
            </a:r>
            <a:r>
              <a:rPr lang="en-US" sz="2400" b="1" dirty="0"/>
              <a:t>link</a:t>
            </a:r>
            <a:r>
              <a:rPr lang="en-US" sz="2400" dirty="0"/>
              <a:t> </a:t>
            </a:r>
            <a:r>
              <a:rPr lang="en-US" sz="2400" dirty="0" err="1"/>
              <a:t>mysqldb:mysql</a:t>
            </a:r>
            <a:r>
              <a:rPr lang="en-US" sz="2400" dirty="0"/>
              <a:t>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p 7111:7111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-</a:t>
            </a:r>
            <a:r>
              <a:rPr lang="en-US" sz="2400" dirty="0"/>
              <a:t>t </a:t>
            </a:r>
            <a:endParaRPr lang="en-US" sz="2400" dirty="0" smtClean="0"/>
          </a:p>
          <a:p>
            <a:r>
              <a:rPr lang="en-US" sz="2400" dirty="0"/>
              <a:t>	</a:t>
            </a:r>
            <a:r>
              <a:rPr lang="en-US" sz="2400" dirty="0" smtClean="0"/>
              <a:t>	</a:t>
            </a:r>
            <a:r>
              <a:rPr lang="en-US" sz="2400" b="1" dirty="0" err="1" smtClean="0"/>
              <a:t>luigibennardis</a:t>
            </a:r>
            <a:r>
              <a:rPr lang="en-US" sz="2400" b="1" dirty="0" smtClean="0"/>
              <a:t>/00dloc-bookabattery-service</a:t>
            </a:r>
          </a:p>
        </p:txBody>
      </p:sp>
      <p:sp>
        <p:nvSpPr>
          <p:cNvPr id="12" name="CasellaDiTesto 11"/>
          <p:cNvSpPr txBox="1"/>
          <p:nvPr/>
        </p:nvSpPr>
        <p:spPr>
          <a:xfrm>
            <a:off x="-5810000" y="13122696"/>
            <a:ext cx="14335876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400" b="1" dirty="0" smtClean="0"/>
              <a:t>IMAGES’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images</a:t>
            </a:r>
          </a:p>
          <a:p>
            <a:endParaRPr lang="en-US" sz="2400" b="1" dirty="0"/>
          </a:p>
          <a:p>
            <a:r>
              <a:rPr lang="en-US" sz="2400" b="1" dirty="0" smtClean="0"/>
              <a:t>CONTAINERS’ LIST</a:t>
            </a:r>
            <a:endParaRPr lang="it-IT" sz="2400" b="1" dirty="0"/>
          </a:p>
          <a:p>
            <a:r>
              <a:rPr lang="en-US" sz="2400" dirty="0" err="1" smtClean="0"/>
              <a:t>docker</a:t>
            </a:r>
            <a:r>
              <a:rPr lang="en-US" sz="2400" dirty="0" smtClean="0"/>
              <a:t> </a:t>
            </a:r>
            <a:r>
              <a:rPr lang="en-US" sz="2400" dirty="0" err="1"/>
              <a:t>ps</a:t>
            </a:r>
            <a:r>
              <a:rPr lang="en-US" sz="2400" dirty="0"/>
              <a:t> –a </a:t>
            </a:r>
            <a:endParaRPr lang="it-IT" sz="2400" dirty="0"/>
          </a:p>
          <a:p>
            <a:r>
              <a:rPr lang="en-US" sz="2400" dirty="0"/>
              <a:t> </a:t>
            </a:r>
            <a:endParaRPr lang="it-IT" sz="2400" dirty="0"/>
          </a:p>
          <a:p>
            <a:r>
              <a:rPr lang="en-US" sz="2400" b="1" dirty="0"/>
              <a:t>STOP / REMOVE CONTAINER</a:t>
            </a:r>
            <a:endParaRPr lang="it-IT" sz="2400" b="1" dirty="0"/>
          </a:p>
          <a:p>
            <a:r>
              <a:rPr lang="en-US" sz="2400" dirty="0" err="1"/>
              <a:t>Docker</a:t>
            </a:r>
            <a:r>
              <a:rPr lang="en-US" sz="2400" dirty="0"/>
              <a:t> stop/</a:t>
            </a:r>
            <a:r>
              <a:rPr lang="en-US" sz="2400" dirty="0" err="1"/>
              <a:t>rm</a:t>
            </a:r>
            <a:r>
              <a:rPr lang="en-US" sz="2400" dirty="0"/>
              <a:t> &lt;</a:t>
            </a:r>
            <a:r>
              <a:rPr lang="en-US" sz="2400" dirty="0" err="1"/>
              <a:t>idcontainer</a:t>
            </a:r>
            <a:r>
              <a:rPr lang="en-US" sz="2400" dirty="0" smtClean="0"/>
              <a:t>&gt;</a:t>
            </a:r>
            <a:endParaRPr lang="it-IT" sz="2400" dirty="0"/>
          </a:p>
        </p:txBody>
      </p:sp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smtClean="0"/>
              <a:t>List of </a:t>
            </a:r>
            <a:r>
              <a:rPr lang="it-IT" sz="3600" dirty="0" err="1" smtClean="0"/>
              <a:t>available</a:t>
            </a:r>
            <a:r>
              <a:rPr lang="it-IT" sz="3600" dirty="0" smtClean="0"/>
              <a:t> images inside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</a:t>
            </a:r>
            <a:r>
              <a:rPr lang="it-IT" sz="3600" dirty="0" err="1" smtClean="0"/>
              <a:t>registry</a:t>
            </a:r>
            <a:endParaRPr lang="it-IT" sz="3600" dirty="0" smtClean="0"/>
          </a:p>
          <a:p>
            <a:pPr lvl="1"/>
            <a:r>
              <a:rPr lang="it-IT" sz="3600" dirty="0" err="1" smtClean="0"/>
              <a:t>Docker</a:t>
            </a:r>
            <a:r>
              <a:rPr lang="it-IT" sz="3600" dirty="0" smtClean="0"/>
              <a:t> run </a:t>
            </a:r>
            <a:r>
              <a:rPr lang="it-IT" sz="3600" dirty="0" err="1" smtClean="0"/>
              <a:t>commands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 </a:t>
            </a:r>
          </a:p>
          <a:p>
            <a:pPr lvl="1"/>
            <a:r>
              <a:rPr lang="en-US" sz="3600" dirty="0" smtClean="0"/>
              <a:t>The </a:t>
            </a:r>
            <a:r>
              <a:rPr lang="en-US" sz="3600" dirty="0" err="1" smtClean="0"/>
              <a:t>MySql</a:t>
            </a:r>
            <a:r>
              <a:rPr lang="en-US" sz="3600" dirty="0" smtClean="0"/>
              <a:t> instance will </a:t>
            </a:r>
            <a:r>
              <a:rPr lang="en-US" sz="3600" dirty="0"/>
              <a:t>be load from scratch by the </a:t>
            </a:r>
            <a:r>
              <a:rPr lang="en-US" sz="3600" dirty="0" err="1" smtClean="0"/>
              <a:t>ddl</a:t>
            </a:r>
            <a:r>
              <a:rPr lang="en-US" sz="3600" dirty="0" smtClean="0"/>
              <a:t> </a:t>
            </a:r>
            <a:r>
              <a:rPr lang="en-US" sz="3600" dirty="0"/>
              <a:t>and </a:t>
            </a:r>
            <a:r>
              <a:rPr lang="en-US" sz="3600" dirty="0" err="1"/>
              <a:t>dml</a:t>
            </a:r>
            <a:r>
              <a:rPr lang="en-US" sz="3600" dirty="0"/>
              <a:t> </a:t>
            </a:r>
            <a:r>
              <a:rPr lang="en-US" sz="3600" dirty="0" smtClean="0"/>
              <a:t>statements provided </a:t>
            </a:r>
            <a:r>
              <a:rPr lang="en-US" sz="3600" dirty="0"/>
              <a:t>in the package </a:t>
            </a:r>
            <a:endParaRPr lang="it-IT" sz="3600" dirty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4303515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0" grpId="0"/>
      <p:bldP spid="14" grpId="0" animBg="1"/>
      <p:bldP spid="11" grpId="0"/>
      <p:bldP spid="12" grpId="0"/>
    </p:bld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[QUALITY ASSURANCE]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14238758" cy="10438184"/>
          </a:xfrm>
        </p:spPr>
        <p:txBody>
          <a:bodyPr/>
          <a:lstStyle/>
          <a:p>
            <a:r>
              <a:rPr lang="it-IT" dirty="0" err="1" smtClean="0"/>
              <a:t>Introduction</a:t>
            </a:r>
            <a:r>
              <a:rPr lang="it-IT" dirty="0" smtClean="0"/>
              <a:t>  </a:t>
            </a:r>
          </a:p>
          <a:p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</p:spTree>
    <p:extLst>
      <p:ext uri="{BB962C8B-B14F-4D97-AF65-F5344CB8AC3E}">
        <p14:creationId xmlns:p14="http://schemas.microsoft.com/office/powerpoint/2010/main" val="1628190044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266" name="Gruppo 5"/>
          <p:cNvGrpSpPr>
            <a:grpSpLocks/>
          </p:cNvGrpSpPr>
          <p:nvPr/>
        </p:nvGrpSpPr>
        <p:grpSpPr bwMode="auto">
          <a:xfrm>
            <a:off x="1371600" y="138113"/>
            <a:ext cx="21062950" cy="12182732"/>
            <a:chOff x="1371600" y="681317"/>
            <a:chExt cx="21062579" cy="12182427"/>
          </a:xfrm>
        </p:grpSpPr>
        <p:sp>
          <p:nvSpPr>
            <p:cNvPr id="11310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#1</a:t>
              </a:r>
            </a:p>
          </p:txBody>
        </p:sp>
        <p:cxnSp>
          <p:nvCxnSpPr>
            <p:cNvPr id="4" name="Connettore 2 3"/>
            <p:cNvCxnSpPr>
              <a:stCxn id="11310" idx="2"/>
            </p:cNvCxnSpPr>
            <p:nvPr/>
          </p:nvCxnSpPr>
          <p:spPr bwMode="auto">
            <a:xfrm flipH="1">
              <a:off x="2743176" y="1905001"/>
              <a:ext cx="24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2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DEVELOPER #2</a:t>
              </a:r>
            </a:p>
          </p:txBody>
        </p:sp>
        <p:cxnSp>
          <p:nvCxnSpPr>
            <p:cNvPr id="60" name="Connettore 2 59"/>
            <p:cNvCxnSpPr>
              <a:stCxn id="11312" idx="2"/>
            </p:cNvCxnSpPr>
            <p:nvPr/>
          </p:nvCxnSpPr>
          <p:spPr bwMode="auto">
            <a:xfrm>
              <a:off x="5791200" y="1905001"/>
              <a:ext cx="0" cy="794424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4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COMMIT MASTER </a:t>
              </a:r>
              <a:endParaRPr lang="it-IT" sz="2400" dirty="0"/>
            </a:p>
          </p:txBody>
        </p:sp>
        <p:cxnSp>
          <p:nvCxnSpPr>
            <p:cNvPr id="64" name="Connettore 2 63"/>
            <p:cNvCxnSpPr>
              <a:stCxn id="11314" idx="2"/>
            </p:cNvCxnSpPr>
            <p:nvPr/>
          </p:nvCxnSpPr>
          <p:spPr bwMode="auto">
            <a:xfrm>
              <a:off x="8848167" y="1900518"/>
              <a:ext cx="426" cy="7948728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6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JENKINS</a:t>
              </a:r>
            </a:p>
            <a:p>
              <a:pPr algn="ctr" eaLnBrk="1" hangingPunct="1"/>
              <a:r>
                <a:rPr lang="it-IT" sz="2400"/>
                <a:t>@OPENSHIFT</a:t>
              </a:r>
            </a:p>
          </p:txBody>
        </p:sp>
        <p:cxnSp>
          <p:nvCxnSpPr>
            <p:cNvPr id="68" name="Connettore 2 67"/>
            <p:cNvCxnSpPr>
              <a:stCxn id="11316" idx="2"/>
            </p:cNvCxnSpPr>
            <p:nvPr/>
          </p:nvCxnSpPr>
          <p:spPr bwMode="auto">
            <a:xfrm>
              <a:off x="11891685" y="1900518"/>
              <a:ext cx="8030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18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GITHUB</a:t>
              </a:r>
            </a:p>
          </p:txBody>
        </p:sp>
        <p:cxnSp>
          <p:nvCxnSpPr>
            <p:cNvPr id="72" name="Connettore 2 71"/>
            <p:cNvCxnSpPr>
              <a:stCxn id="11318" idx="2"/>
            </p:cNvCxnSpPr>
            <p:nvPr/>
          </p:nvCxnSpPr>
          <p:spPr bwMode="auto">
            <a:xfrm>
              <a:off x="14944167" y="1905001"/>
              <a:ext cx="319" cy="10958742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0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 smtClean="0"/>
                <a:t>DOCKER HUB</a:t>
              </a:r>
            </a:p>
          </p:txBody>
        </p:sp>
        <p:cxnSp>
          <p:nvCxnSpPr>
            <p:cNvPr id="76" name="Connettore 2 75"/>
            <p:cNvCxnSpPr>
              <a:stCxn id="11320" idx="2"/>
            </p:cNvCxnSpPr>
            <p:nvPr/>
          </p:nvCxnSpPr>
          <p:spPr bwMode="auto">
            <a:xfrm>
              <a:off x="17992167" y="1900518"/>
              <a:ext cx="3440" cy="1096322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1322" name="Rettangolo 78"/>
            <p:cNvSpPr>
              <a:spLocks noChangeArrowheads="1"/>
            </p:cNvSpPr>
            <p:nvPr/>
          </p:nvSpPr>
          <p:spPr bwMode="auto">
            <a:xfrm>
              <a:off x="19690979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QUALITY ASSURANCE MANAGER </a:t>
              </a:r>
            </a:p>
          </p:txBody>
        </p:sp>
        <p:cxnSp>
          <p:nvCxnSpPr>
            <p:cNvPr id="80" name="Connettore 2 79"/>
            <p:cNvCxnSpPr>
              <a:stCxn id="11322" idx="2"/>
            </p:cNvCxnSpPr>
            <p:nvPr/>
          </p:nvCxnSpPr>
          <p:spPr bwMode="auto">
            <a:xfrm>
              <a:off x="21062579" y="1900518"/>
              <a:ext cx="24" cy="10963225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1270" name="Rettangolo 110"/>
          <p:cNvSpPr>
            <a:spLocks noChangeArrowheads="1"/>
          </p:cNvSpPr>
          <p:nvPr/>
        </p:nvSpPr>
        <p:spPr bwMode="auto">
          <a:xfrm>
            <a:off x="11690350" y="6277648"/>
            <a:ext cx="304800" cy="1751105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1306" name="Freccia a destra 105"/>
          <p:cNvSpPr>
            <a:spLocks noChangeArrowheads="1"/>
          </p:cNvSpPr>
          <p:nvPr/>
        </p:nvSpPr>
        <p:spPr bwMode="auto">
          <a:xfrm>
            <a:off x="6024563" y="2949576"/>
            <a:ext cx="8920189" cy="304799"/>
          </a:xfrm>
          <a:prstGeom prst="rightArrow">
            <a:avLst>
              <a:gd name="adj1" fmla="val 50000"/>
              <a:gd name="adj2" fmla="val 49994"/>
            </a:avLst>
          </a:prstGeom>
          <a:solidFill>
            <a:srgbClr val="00B05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76" name="Gruppo 37"/>
          <p:cNvGrpSpPr>
            <a:grpSpLocks/>
          </p:cNvGrpSpPr>
          <p:nvPr/>
        </p:nvGrpSpPr>
        <p:grpSpPr bwMode="auto">
          <a:xfrm>
            <a:off x="9077325" y="4506688"/>
            <a:ext cx="5867400" cy="790800"/>
            <a:chOff x="9076768" y="5050359"/>
            <a:chExt cx="5867398" cy="790148"/>
          </a:xfrm>
        </p:grpSpPr>
        <p:sp>
          <p:nvSpPr>
            <p:cNvPr id="11302" name="Freccia a destra 109"/>
            <p:cNvSpPr>
              <a:spLocks noChangeArrowheads="1"/>
            </p:cNvSpPr>
            <p:nvPr/>
          </p:nvSpPr>
          <p:spPr bwMode="auto">
            <a:xfrm>
              <a:off x="9076768" y="5535707"/>
              <a:ext cx="5867398" cy="304800"/>
            </a:xfrm>
            <a:prstGeom prst="rightArrow">
              <a:avLst>
                <a:gd name="adj1" fmla="val 50000"/>
                <a:gd name="adj2" fmla="val 4999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3" name="CasellaDiTesto 118"/>
            <p:cNvSpPr txBox="1">
              <a:spLocks noChangeArrowheads="1"/>
            </p:cNvSpPr>
            <p:nvPr/>
          </p:nvSpPr>
          <p:spPr bwMode="auto">
            <a:xfrm>
              <a:off x="12601393" y="5050359"/>
              <a:ext cx="2061782" cy="522789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3" name="Gruppo 2"/>
          <p:cNvGrpSpPr/>
          <p:nvPr/>
        </p:nvGrpSpPr>
        <p:grpSpPr>
          <a:xfrm>
            <a:off x="8678863" y="5200431"/>
            <a:ext cx="3003565" cy="1298789"/>
            <a:chOff x="8736013" y="5914806"/>
            <a:chExt cx="3003565" cy="1298789"/>
          </a:xfrm>
        </p:grpSpPr>
        <p:sp>
          <p:nvSpPr>
            <p:cNvPr id="11272" name="Rettangolo 113"/>
            <p:cNvSpPr>
              <a:spLocks noChangeArrowheads="1"/>
            </p:cNvSpPr>
            <p:nvPr/>
          </p:nvSpPr>
          <p:spPr bwMode="auto">
            <a:xfrm>
              <a:off x="8736013" y="6391859"/>
              <a:ext cx="321482" cy="82173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7" name="Gruppo 36"/>
            <p:cNvGrpSpPr>
              <a:grpSpLocks/>
            </p:cNvGrpSpPr>
            <p:nvPr/>
          </p:nvGrpSpPr>
          <p:grpSpPr bwMode="auto">
            <a:xfrm>
              <a:off x="9077336" y="5914806"/>
              <a:ext cx="2662242" cy="1298789"/>
              <a:chOff x="9076768" y="5915454"/>
              <a:chExt cx="2662517" cy="1297719"/>
            </a:xfrm>
          </p:grpSpPr>
          <p:sp>
            <p:nvSpPr>
              <p:cNvPr id="11300" name="Freccia a destra 111"/>
              <p:cNvSpPr>
                <a:spLocks noChangeArrowheads="1"/>
              </p:cNvSpPr>
              <p:nvPr/>
            </p:nvSpPr>
            <p:spPr bwMode="auto">
              <a:xfrm>
                <a:off x="9076768" y="6908373"/>
                <a:ext cx="2662517" cy="304800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1" name="CasellaDiTesto 119"/>
              <p:cNvSpPr txBox="1">
                <a:spLocks noChangeArrowheads="1"/>
              </p:cNvSpPr>
              <p:nvPr/>
            </p:nvSpPr>
            <p:spPr bwMode="auto">
              <a:xfrm>
                <a:off x="9079932" y="5915454"/>
                <a:ext cx="2659353" cy="953321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squar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for </a:t>
                </a:r>
                <a:r>
                  <a:rPr lang="it-IT" sz="2800" b="1" dirty="0" smtClean="0"/>
                  <a:t>a</a:t>
                </a:r>
              </a:p>
              <a:p>
                <a:pPr algn="r"/>
                <a:r>
                  <a:rPr lang="it-IT" sz="2800" b="1" dirty="0" err="1" smtClean="0"/>
                  <a:t>build</a:t>
                </a:r>
                <a:r>
                  <a:rPr lang="it-IT" sz="2800" b="1" dirty="0"/>
                  <a:t>]</a:t>
                </a:r>
              </a:p>
            </p:txBody>
          </p:sp>
        </p:grpSp>
      </p:grpSp>
      <p:grpSp>
        <p:nvGrpSpPr>
          <p:cNvPr id="5" name="Gruppo 4"/>
          <p:cNvGrpSpPr/>
          <p:nvPr/>
        </p:nvGrpSpPr>
        <p:grpSpPr>
          <a:xfrm>
            <a:off x="12079288" y="6050863"/>
            <a:ext cx="2781300" cy="726846"/>
            <a:chOff x="12136438" y="6315304"/>
            <a:chExt cx="2781300" cy="726846"/>
          </a:xfrm>
        </p:grpSpPr>
        <p:sp>
          <p:nvSpPr>
            <p:cNvPr id="11271" name="Freccia a destra 112"/>
            <p:cNvSpPr>
              <a:spLocks noChangeArrowheads="1"/>
            </p:cNvSpPr>
            <p:nvPr/>
          </p:nvSpPr>
          <p:spPr bwMode="auto">
            <a:xfrm rot="10800000">
              <a:off x="12136438" y="6737350"/>
              <a:ext cx="2781300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78" name="CasellaDiTesto 120"/>
            <p:cNvSpPr txBox="1">
              <a:spLocks noChangeArrowheads="1"/>
            </p:cNvSpPr>
            <p:nvPr/>
          </p:nvSpPr>
          <p:spPr bwMode="auto">
            <a:xfrm>
              <a:off x="12751494" y="6315304"/>
              <a:ext cx="2061783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endParaRPr lang="it-IT" sz="2800" b="1" dirty="0"/>
            </a:p>
          </p:txBody>
        </p:sp>
      </p:grpSp>
      <p:grpSp>
        <p:nvGrpSpPr>
          <p:cNvPr id="6" name="Gruppo 5"/>
          <p:cNvGrpSpPr/>
          <p:nvPr/>
        </p:nvGrpSpPr>
        <p:grpSpPr>
          <a:xfrm>
            <a:off x="8678863" y="6969818"/>
            <a:ext cx="9259887" cy="2063544"/>
            <a:chOff x="8736013" y="7684193"/>
            <a:chExt cx="9259887" cy="2063544"/>
          </a:xfrm>
        </p:grpSpPr>
        <p:sp>
          <p:nvSpPr>
            <p:cNvPr id="11279" name="Rettangolo 122"/>
            <p:cNvSpPr>
              <a:spLocks noChangeArrowheads="1"/>
            </p:cNvSpPr>
            <p:nvPr/>
          </p:nvSpPr>
          <p:spPr bwMode="auto">
            <a:xfrm>
              <a:off x="8736013" y="9022249"/>
              <a:ext cx="304800" cy="725488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80" name="Gruppo 34"/>
            <p:cNvGrpSpPr>
              <a:grpSpLocks/>
            </p:cNvGrpSpPr>
            <p:nvPr/>
          </p:nvGrpSpPr>
          <p:grpSpPr bwMode="auto">
            <a:xfrm>
              <a:off x="9080500" y="7684193"/>
              <a:ext cx="8915400" cy="1642475"/>
              <a:chOff x="9079942" y="7683128"/>
              <a:chExt cx="8915399" cy="1644507"/>
            </a:xfrm>
          </p:grpSpPr>
          <p:sp>
            <p:nvSpPr>
              <p:cNvPr id="11298" name="Freccia a destra 123"/>
              <p:cNvSpPr>
                <a:spLocks noChangeArrowheads="1"/>
              </p:cNvSpPr>
              <p:nvPr/>
            </p:nvSpPr>
            <p:spPr bwMode="auto">
              <a:xfrm>
                <a:off x="9079942" y="9022835"/>
                <a:ext cx="8915399" cy="304800"/>
              </a:xfrm>
              <a:prstGeom prst="rightArrow">
                <a:avLst>
                  <a:gd name="adj1" fmla="val 50000"/>
                  <a:gd name="adj2" fmla="val 49969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299" name="CasellaDiTesto 126"/>
              <p:cNvSpPr txBox="1">
                <a:spLocks noChangeArrowheads="1"/>
              </p:cNvSpPr>
              <p:nvPr/>
            </p:nvSpPr>
            <p:spPr bwMode="auto">
              <a:xfrm>
                <a:off x="15028197" y="7683128"/>
                <a:ext cx="2856395" cy="1386708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pPr algn="r"/>
                <a:r>
                  <a:rPr lang="it-IT" sz="2800" b="1" dirty="0"/>
                  <a:t>[</a:t>
                </a:r>
                <a:r>
                  <a:rPr lang="it-IT" sz="2800" b="1" dirty="0" err="1"/>
                  <a:t>Ask</a:t>
                </a:r>
                <a:r>
                  <a:rPr lang="it-IT" sz="2800" b="1" dirty="0"/>
                  <a:t> </a:t>
                </a:r>
                <a:r>
                  <a:rPr lang="it-IT" sz="2800" b="1" dirty="0" smtClean="0"/>
                  <a:t>for building</a:t>
                </a:r>
              </a:p>
              <a:p>
                <a:pPr algn="r"/>
                <a:r>
                  <a:rPr lang="it-IT" sz="2800" b="1" dirty="0" smtClean="0"/>
                  <a:t> an image]</a:t>
                </a:r>
                <a:endParaRPr lang="it-IT" sz="2800" b="1" dirty="0"/>
              </a:p>
            </p:txBody>
          </p:sp>
        </p:grpSp>
      </p:grpSp>
      <p:sp>
        <p:nvSpPr>
          <p:cNvPr id="11281" name="Rettangolo 127"/>
          <p:cNvSpPr>
            <a:spLocks noChangeArrowheads="1"/>
          </p:cNvSpPr>
          <p:nvPr/>
        </p:nvSpPr>
        <p:spPr bwMode="auto">
          <a:xfrm>
            <a:off x="17783175" y="8649587"/>
            <a:ext cx="304800" cy="2371731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2" name="Gruppo 32"/>
          <p:cNvGrpSpPr>
            <a:grpSpLocks/>
          </p:cNvGrpSpPr>
          <p:nvPr/>
        </p:nvGrpSpPr>
        <p:grpSpPr bwMode="auto">
          <a:xfrm>
            <a:off x="15000286" y="8595603"/>
            <a:ext cx="2853512" cy="1247774"/>
            <a:chOff x="15056682" y="8538201"/>
            <a:chExt cx="2853670" cy="1247969"/>
          </a:xfrm>
        </p:grpSpPr>
        <p:sp>
          <p:nvSpPr>
            <p:cNvPr id="11296" name="Freccia a destra 114"/>
            <p:cNvSpPr>
              <a:spLocks noChangeArrowheads="1"/>
            </p:cNvSpPr>
            <p:nvPr/>
          </p:nvSpPr>
          <p:spPr bwMode="auto">
            <a:xfrm>
              <a:off x="15056682" y="9481370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7" name="CasellaDiTesto 129"/>
            <p:cNvSpPr txBox="1">
              <a:spLocks noChangeArrowheads="1"/>
            </p:cNvSpPr>
            <p:nvPr/>
          </p:nvSpPr>
          <p:spPr bwMode="auto">
            <a:xfrm>
              <a:off x="15607993" y="8538201"/>
              <a:ext cx="2302359" cy="954256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EAR </a:t>
              </a:r>
              <a:endParaRPr lang="it-IT" sz="2800" b="1" dirty="0"/>
            </a:p>
          </p:txBody>
        </p:sp>
      </p:grpSp>
      <p:grpSp>
        <p:nvGrpSpPr>
          <p:cNvPr id="11283" name="Gruppo 33"/>
          <p:cNvGrpSpPr>
            <a:grpSpLocks/>
          </p:cNvGrpSpPr>
          <p:nvPr/>
        </p:nvGrpSpPr>
        <p:grpSpPr bwMode="auto">
          <a:xfrm>
            <a:off x="14971224" y="9846588"/>
            <a:ext cx="2781667" cy="1174731"/>
            <a:chOff x="15028197" y="9531253"/>
            <a:chExt cx="2781299" cy="1174913"/>
          </a:xfrm>
        </p:grpSpPr>
        <p:sp>
          <p:nvSpPr>
            <p:cNvPr id="11294" name="Freccia a destra 130"/>
            <p:cNvSpPr>
              <a:spLocks noChangeArrowheads="1"/>
            </p:cNvSpPr>
            <p:nvPr/>
          </p:nvSpPr>
          <p:spPr bwMode="auto">
            <a:xfrm>
              <a:off x="15028197" y="10401366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5" name="CasellaDiTesto 131"/>
            <p:cNvSpPr txBox="1">
              <a:spLocks noChangeArrowheads="1"/>
            </p:cNvSpPr>
            <p:nvPr/>
          </p:nvSpPr>
          <p:spPr bwMode="auto">
            <a:xfrm>
              <a:off x="15276392" y="9531253"/>
              <a:ext cx="2518305" cy="95425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/>
                <a:t>/</a:t>
              </a:r>
              <a:r>
                <a:rPr lang="it-IT" sz="2800" b="1" dirty="0" err="1"/>
                <a:t>QABranch</a:t>
              </a:r>
              <a:r>
                <a:rPr lang="it-IT" sz="2800" b="1" dirty="0" smtClean="0"/>
                <a:t>::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</p:grpSp>
      <p:sp>
        <p:nvSpPr>
          <p:cNvPr id="11292" name="Freccia a destra 132"/>
          <p:cNvSpPr>
            <a:spLocks noChangeArrowheads="1"/>
          </p:cNvSpPr>
          <p:nvPr/>
        </p:nvSpPr>
        <p:spPr bwMode="auto">
          <a:xfrm flipH="1">
            <a:off x="18213335" y="11096624"/>
            <a:ext cx="2769681" cy="1039355"/>
          </a:xfrm>
          <a:prstGeom prst="rightArrow">
            <a:avLst>
              <a:gd name="adj1" fmla="val 50000"/>
              <a:gd name="adj2" fmla="val 50015"/>
            </a:avLst>
          </a:prstGeom>
          <a:noFill/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>
            <a:spAutoFit/>
          </a:bodyPr>
          <a:lstStyle/>
          <a:p>
            <a:endParaRPr lang="it-IT" sz="2800" b="1"/>
          </a:p>
        </p:txBody>
      </p:sp>
      <p:sp>
        <p:nvSpPr>
          <p:cNvPr id="11285" name="Rettangolo 134"/>
          <p:cNvSpPr>
            <a:spLocks noChangeArrowheads="1"/>
          </p:cNvSpPr>
          <p:nvPr/>
        </p:nvSpPr>
        <p:spPr bwMode="auto">
          <a:xfrm>
            <a:off x="17796648" y="11229975"/>
            <a:ext cx="277040" cy="80511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1286" name="Gruppo 31"/>
          <p:cNvGrpSpPr>
            <a:grpSpLocks/>
          </p:cNvGrpSpPr>
          <p:nvPr/>
        </p:nvGrpSpPr>
        <p:grpSpPr bwMode="auto">
          <a:xfrm>
            <a:off x="18057197" y="11469946"/>
            <a:ext cx="3082894" cy="793749"/>
            <a:chOff x="18068885" y="10977693"/>
            <a:chExt cx="3082826" cy="793872"/>
          </a:xfrm>
        </p:grpSpPr>
        <p:sp>
          <p:nvSpPr>
            <p:cNvPr id="11290" name="Freccia a destra 135"/>
            <p:cNvSpPr>
              <a:spLocks noChangeArrowheads="1"/>
            </p:cNvSpPr>
            <p:nvPr/>
          </p:nvSpPr>
          <p:spPr bwMode="auto">
            <a:xfrm>
              <a:off x="18225020" y="11466765"/>
              <a:ext cx="2781299" cy="304800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291" name="CasellaDiTesto 136"/>
            <p:cNvSpPr txBox="1">
              <a:spLocks noChangeArrowheads="1"/>
            </p:cNvSpPr>
            <p:nvPr/>
          </p:nvSpPr>
          <p:spPr bwMode="auto">
            <a:xfrm>
              <a:off x="18068885" y="10977693"/>
              <a:ext cx="3082826" cy="523301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[Image </a:t>
              </a:r>
              <a:r>
                <a:rPr lang="it-IT" sz="2800" b="1" dirty="0" err="1" smtClean="0"/>
                <a:t>available</a:t>
              </a:r>
              <a:r>
                <a:rPr lang="it-IT" sz="2800" b="1" dirty="0"/>
                <a:t>]</a:t>
              </a:r>
            </a:p>
          </p:txBody>
        </p:sp>
      </p:grpSp>
      <p:grpSp>
        <p:nvGrpSpPr>
          <p:cNvPr id="11287" name="Gruppo 35"/>
          <p:cNvGrpSpPr>
            <a:grpSpLocks/>
          </p:cNvGrpSpPr>
          <p:nvPr/>
        </p:nvGrpSpPr>
        <p:grpSpPr bwMode="auto">
          <a:xfrm>
            <a:off x="12088815" y="6882474"/>
            <a:ext cx="2751823" cy="1184493"/>
            <a:chOff x="12146150" y="7147574"/>
            <a:chExt cx="2751051" cy="1183518"/>
          </a:xfrm>
        </p:grpSpPr>
        <p:sp>
          <p:nvSpPr>
            <p:cNvPr id="11288" name="CasellaDiTesto 121"/>
            <p:cNvSpPr txBox="1">
              <a:spLocks noChangeArrowheads="1"/>
            </p:cNvSpPr>
            <p:nvPr/>
          </p:nvSpPr>
          <p:spPr bwMode="auto">
            <a:xfrm>
              <a:off x="12379270" y="7147574"/>
              <a:ext cx="2517931" cy="9533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pPr algn="r"/>
              <a:r>
                <a:rPr lang="it-IT" sz="2800" b="1" dirty="0" smtClean="0"/>
                <a:t>EAR</a:t>
              </a:r>
            </a:p>
            <a:p>
              <a:pPr algn="r"/>
              <a:r>
                <a:rPr lang="it-IT" sz="2800" b="1" dirty="0" smtClean="0"/>
                <a:t>DOCKERFILE</a:t>
              </a:r>
              <a:endParaRPr lang="it-IT" sz="2800" b="1" dirty="0"/>
            </a:p>
          </p:txBody>
        </p:sp>
        <p:sp>
          <p:nvSpPr>
            <p:cNvPr id="11289" name="Freccia a destra 142"/>
            <p:cNvSpPr>
              <a:spLocks noChangeArrowheads="1"/>
            </p:cNvSpPr>
            <p:nvPr/>
          </p:nvSpPr>
          <p:spPr bwMode="auto">
            <a:xfrm>
              <a:off x="12146150" y="8026292"/>
              <a:ext cx="2662517" cy="304800"/>
            </a:xfrm>
            <a:prstGeom prst="rightArrow">
              <a:avLst>
                <a:gd name="adj1" fmla="val 50000"/>
                <a:gd name="adj2" fmla="val 49985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grpSp>
        <p:nvGrpSpPr>
          <p:cNvPr id="16" name="Gruppo 15"/>
          <p:cNvGrpSpPr/>
          <p:nvPr/>
        </p:nvGrpSpPr>
        <p:grpSpPr>
          <a:xfrm>
            <a:off x="18224415" y="10237790"/>
            <a:ext cx="2781361" cy="1258861"/>
            <a:chOff x="18281565" y="10409240"/>
            <a:chExt cx="2781361" cy="1258861"/>
          </a:xfrm>
        </p:grpSpPr>
        <p:sp>
          <p:nvSpPr>
            <p:cNvPr id="11293" name="CasellaDiTesto 133"/>
            <p:cNvSpPr txBox="1">
              <a:spLocks noChangeArrowheads="1"/>
            </p:cNvSpPr>
            <p:nvPr/>
          </p:nvSpPr>
          <p:spPr bwMode="auto">
            <a:xfrm>
              <a:off x="18738308" y="10409240"/>
              <a:ext cx="2292176" cy="954107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>
              <a:spAutoFit/>
            </a:bodyPr>
            <a:lstStyle>
              <a:defPPr>
                <a:defRPr lang="en-US"/>
              </a:defPPr>
              <a:lvl1pPr>
                <a:defRPr sz="2800" b="1"/>
              </a:lvl1pPr>
              <a:lvl2pPr marL="742950" indent="-285750"/>
              <a:lvl3pPr marL="1143000" indent="-228600"/>
              <a:lvl4pPr marL="1600200" indent="-228600"/>
              <a:lvl5pPr marL="2057400" indent="-228600"/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</a:lvl9pPr>
            </a:lstStyle>
            <a:p>
              <a:pPr algn="r"/>
              <a:r>
                <a:rPr lang="it-IT" dirty="0"/>
                <a:t>[</a:t>
              </a:r>
              <a:r>
                <a:rPr lang="it-IT" dirty="0" err="1"/>
                <a:t>Docker</a:t>
              </a:r>
              <a:r>
                <a:rPr lang="it-IT" dirty="0"/>
                <a:t> </a:t>
              </a:r>
              <a:r>
                <a:rPr lang="it-IT" dirty="0" err="1"/>
                <a:t>get</a:t>
              </a:r>
              <a:r>
                <a:rPr lang="it-IT" dirty="0"/>
                <a:t> image]</a:t>
              </a:r>
            </a:p>
          </p:txBody>
        </p:sp>
        <p:sp>
          <p:nvSpPr>
            <p:cNvPr id="66" name="Freccia a destra 135"/>
            <p:cNvSpPr>
              <a:spLocks noChangeArrowheads="1"/>
            </p:cNvSpPr>
            <p:nvPr/>
          </p:nvSpPr>
          <p:spPr bwMode="auto">
            <a:xfrm rot="10800000">
              <a:off x="18281565" y="11363348"/>
              <a:ext cx="2781361" cy="304753"/>
            </a:xfrm>
            <a:prstGeom prst="rightArrow">
              <a:avLst>
                <a:gd name="adj1" fmla="val 50000"/>
                <a:gd name="adj2" fmla="val 5001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67" name="Fumetto 2 66"/>
          <p:cNvSpPr/>
          <p:nvPr/>
        </p:nvSpPr>
        <p:spPr bwMode="auto">
          <a:xfrm flipH="1">
            <a:off x="19032760" y="7062207"/>
            <a:ext cx="3048054" cy="1704468"/>
          </a:xfrm>
          <a:prstGeom prst="wedgeRoundRectCallout">
            <a:avLst>
              <a:gd name="adj1" fmla="val 81148"/>
              <a:gd name="adj2" fmla="val 180113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Docker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Image::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AVAILABLE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8" name="Gruppo 7"/>
          <p:cNvGrpSpPr/>
          <p:nvPr/>
        </p:nvGrpSpPr>
        <p:grpSpPr>
          <a:xfrm>
            <a:off x="28378" y="1666875"/>
            <a:ext cx="14924313" cy="6464048"/>
            <a:chOff x="28378" y="1666875"/>
            <a:chExt cx="14924313" cy="6464048"/>
          </a:xfrm>
        </p:grpSpPr>
        <p:sp>
          <p:nvSpPr>
            <p:cNvPr id="11267" name="Rettangolo 27"/>
            <p:cNvSpPr>
              <a:spLocks noChangeArrowheads="1"/>
            </p:cNvSpPr>
            <p:nvPr/>
          </p:nvSpPr>
          <p:spPr bwMode="auto">
            <a:xfrm>
              <a:off x="2590800" y="1666875"/>
              <a:ext cx="304800" cy="8382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7" name="CasellaDiTesto 116"/>
            <p:cNvSpPr txBox="1">
              <a:spLocks noChangeArrowheads="1"/>
            </p:cNvSpPr>
            <p:nvPr/>
          </p:nvSpPr>
          <p:spPr bwMode="auto">
            <a:xfrm>
              <a:off x="12125576" y="2519591"/>
              <a:ext cx="2544286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/</a:t>
              </a:r>
              <a:r>
                <a:rPr lang="it-IT" sz="2800" b="1" dirty="0" smtClean="0"/>
                <a:t>devBranch#2</a:t>
              </a:r>
              <a:endParaRPr lang="it-IT" sz="2800" b="1" dirty="0"/>
            </a:p>
          </p:txBody>
        </p:sp>
        <p:sp>
          <p:nvSpPr>
            <p:cNvPr id="11269" name="Rettangolo 106"/>
            <p:cNvSpPr>
              <a:spLocks noChangeArrowheads="1"/>
            </p:cNvSpPr>
            <p:nvPr/>
          </p:nvSpPr>
          <p:spPr bwMode="auto">
            <a:xfrm>
              <a:off x="8696325" y="4150319"/>
              <a:ext cx="304020" cy="1097956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grpSp>
          <p:nvGrpSpPr>
            <p:cNvPr id="11275" name="Gruppo 38"/>
            <p:cNvGrpSpPr>
              <a:grpSpLocks/>
            </p:cNvGrpSpPr>
            <p:nvPr/>
          </p:nvGrpSpPr>
          <p:grpSpPr bwMode="auto">
            <a:xfrm>
              <a:off x="9023333" y="3180887"/>
              <a:ext cx="5876918" cy="1274302"/>
              <a:chOff x="9022975" y="3723963"/>
              <a:chExt cx="5876715" cy="1274008"/>
            </a:xfrm>
          </p:grpSpPr>
          <p:sp>
            <p:nvSpPr>
              <p:cNvPr id="1130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22975" y="4693171"/>
                <a:ext cx="5876715" cy="304800"/>
              </a:xfrm>
              <a:prstGeom prst="rightArrow">
                <a:avLst>
                  <a:gd name="adj1" fmla="val 50000"/>
                  <a:gd name="adj2" fmla="val 49987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1305" name="CasellaDiTesto 117"/>
              <p:cNvSpPr txBox="1">
                <a:spLocks noChangeArrowheads="1"/>
              </p:cNvSpPr>
              <p:nvPr/>
            </p:nvSpPr>
            <p:spPr bwMode="auto">
              <a:xfrm>
                <a:off x="12090516" y="3723963"/>
                <a:ext cx="2558626" cy="1076969"/>
              </a:xfrm>
              <a:prstGeom prst="rect">
                <a:avLst/>
              </a:prstGeom>
              <a:noFill/>
              <a:ln>
                <a:noFill/>
              </a:ln>
              <a:extLst>
                <a:ext uri="{909E8E84-426E-40DD-AFC4-6F175D3DCCD1}">
                  <a14:hiddenFill xmlns:a14="http://schemas.microsoft.com/office/drawing/2010/main">
                    <a:solidFill>
                      <a:srgbClr val="FFFFFF"/>
                    </a:solidFill>
                  </a14:hiddenFill>
                </a:ex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 wrap="none">
                <a:spAutoFit/>
              </a:bodyPr>
              <a:lstStyle>
                <a:lvl1pPr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1pPr>
                <a:lvl2pPr marL="742950" indent="-28575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2pPr>
                <a:lvl3pPr marL="11430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3pPr>
                <a:lvl4pPr marL="16002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4pPr>
                <a:lvl5pPr marL="2057400" indent="-228600"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5pPr>
                <a:lvl6pPr marL="25146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6pPr>
                <a:lvl7pPr marL="29718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7pPr>
                <a:lvl8pPr marL="34290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8pPr>
                <a:lvl9pPr marL="3886200" indent="-228600" eaLnBrk="0" fontAlgn="base" hangingPunct="0">
                  <a:spcBef>
                    <a:spcPct val="0"/>
                  </a:spcBef>
                  <a:spcAft>
                    <a:spcPct val="0"/>
                  </a:spcAft>
                  <a:defRPr sz="11200">
                    <a:solidFill>
                      <a:srgbClr val="000000"/>
                    </a:solidFill>
                    <a:latin typeface="Gill Sans" charset="0"/>
                    <a:ea typeface="ヒラギノ角ゴ ProN W3" charset="-128"/>
                    <a:sym typeface="Gill Sans" charset="0"/>
                  </a:defRPr>
                </a:lvl9pPr>
              </a:lstStyle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devBranch#1</a:t>
                </a:r>
              </a:p>
              <a:p>
                <a:r>
                  <a:rPr lang="it-IT" sz="3200" b="1" dirty="0"/>
                  <a:t>/</a:t>
                </a:r>
                <a:r>
                  <a:rPr lang="it-IT" sz="2800" b="1" dirty="0"/>
                  <a:t>devBranch#2</a:t>
                </a:r>
              </a:p>
            </p:txBody>
          </p:sp>
        </p:grpSp>
        <p:sp>
          <p:nvSpPr>
            <p:cNvPr id="11308" name="Freccia a destra 28"/>
            <p:cNvSpPr>
              <a:spLocks noChangeArrowheads="1"/>
            </p:cNvSpPr>
            <p:nvPr/>
          </p:nvSpPr>
          <p:spPr bwMode="auto">
            <a:xfrm>
              <a:off x="3048000" y="2271887"/>
              <a:ext cx="11904691" cy="304617"/>
            </a:xfrm>
            <a:prstGeom prst="rightArrow">
              <a:avLst>
                <a:gd name="adj1" fmla="val 50000"/>
                <a:gd name="adj2" fmla="val 50089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1309" name="CasellaDiTesto 29"/>
            <p:cNvSpPr txBox="1">
              <a:spLocks noChangeArrowheads="1"/>
            </p:cNvSpPr>
            <p:nvPr/>
          </p:nvSpPr>
          <p:spPr bwMode="auto">
            <a:xfrm>
              <a:off x="12148102" y="1841494"/>
              <a:ext cx="2558714" cy="584775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3200" b="1" dirty="0"/>
                <a:t>/</a:t>
              </a:r>
              <a:r>
                <a:rPr lang="it-IT" sz="2800" b="1" dirty="0"/>
                <a:t>devBranch#1</a:t>
              </a:r>
            </a:p>
          </p:txBody>
        </p:sp>
        <p:sp>
          <p:nvSpPr>
            <p:cNvPr id="11268" name="Rettangolo 103"/>
            <p:cNvSpPr>
              <a:spLocks noChangeArrowheads="1"/>
            </p:cNvSpPr>
            <p:nvPr/>
          </p:nvSpPr>
          <p:spPr bwMode="auto">
            <a:xfrm>
              <a:off x="5638800" y="1666875"/>
              <a:ext cx="304800" cy="1524000"/>
            </a:xfrm>
            <a:prstGeom prst="rect">
              <a:avLst/>
            </a:prstGeom>
            <a:solidFill>
              <a:srgbClr val="00B0F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7" name="Fumetto 2 6"/>
            <p:cNvSpPr/>
            <p:nvPr/>
          </p:nvSpPr>
          <p:spPr bwMode="auto">
            <a:xfrm flipH="1">
              <a:off x="4114847" y="5265350"/>
              <a:ext cx="3048054" cy="1704468"/>
            </a:xfrm>
            <a:prstGeom prst="wedgeRoundRectCallout">
              <a:avLst>
                <a:gd name="adj1" fmla="val -101661"/>
                <a:gd name="adj2" fmla="val -54593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Integration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9" name="Fumetto 2 68"/>
            <p:cNvSpPr/>
            <p:nvPr/>
          </p:nvSpPr>
          <p:spPr bwMode="auto">
            <a:xfrm flipH="1">
              <a:off x="28378" y="3867630"/>
              <a:ext cx="3048054" cy="1353214"/>
            </a:xfrm>
            <a:prstGeom prst="wedgeRoundRectCallout">
              <a:avLst>
                <a:gd name="adj1" fmla="val -37912"/>
                <a:gd name="adj2" fmla="val -154889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70" name="Fumetto 2 69"/>
            <p:cNvSpPr/>
            <p:nvPr/>
          </p:nvSpPr>
          <p:spPr bwMode="auto">
            <a:xfrm flipH="1">
              <a:off x="454696" y="6777709"/>
              <a:ext cx="3048054" cy="1353214"/>
            </a:xfrm>
            <a:prstGeom prst="wedgeRoundRectCallout">
              <a:avLst>
                <a:gd name="adj1" fmla="val -117598"/>
                <a:gd name="adj2" fmla="val -313262"/>
                <a:gd name="adj3" fmla="val 16667"/>
              </a:avLst>
            </a:prstGeom>
            <a:solidFill>
              <a:srgbClr val="92D05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lang="it-IT" sz="3200" dirty="0" smtClean="0">
                  <a:ea typeface="ヒラギノ角ゴ ProN W3" charset="0"/>
                  <a:cs typeface="ヒラギノ角ゴ ProN W3" charset="0"/>
                </a:rPr>
                <a:t>Unit</a:t>
              </a:r>
              <a:r>
                <a:rPr kumimoji="0" lang="it-IT" sz="3200" b="0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Test:: </a:t>
              </a:r>
              <a:r>
                <a:rPr kumimoji="0" lang="it-IT" sz="3200" b="1" i="0" u="none" strike="noStrike" cap="none" normalizeH="0" baseline="0" dirty="0" smtClean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COMPLETED</a:t>
              </a:r>
              <a:endParaRPr kumimoji="0" lang="it-IT" sz="3200" b="1" i="0" u="none" strike="noStrike" cap="none" normalizeH="0" baseline="0" dirty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71" name="Fumetto 2 70"/>
          <p:cNvSpPr/>
          <p:nvPr/>
        </p:nvSpPr>
        <p:spPr bwMode="auto">
          <a:xfrm flipH="1">
            <a:off x="21208093" y="9072656"/>
            <a:ext cx="3048054" cy="1259008"/>
          </a:xfrm>
          <a:prstGeom prst="wedgeRoundRectCallout">
            <a:avLst>
              <a:gd name="adj1" fmla="val 55752"/>
              <a:gd name="adj2" fmla="val 191571"/>
              <a:gd name="adj3" fmla="val 16667"/>
            </a:avLst>
          </a:prstGeom>
          <a:solidFill>
            <a:srgbClr val="92D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QA</a:t>
            </a:r>
            <a:r>
              <a:rPr kumimoji="0" lang="it-IT" sz="3200" b="0" i="0" u="none" strike="noStrike" cap="none" normalizeH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Test</a:t>
            </a:r>
            <a:r>
              <a:rPr kumimoji="0" lang="it-IT" sz="32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:: </a:t>
            </a: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START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3" name="Freccia a destra con strisce 7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4" name="Titolo 1"/>
          <p:cNvSpPr>
            <a:spLocks noGrp="1"/>
          </p:cNvSpPr>
          <p:nvPr>
            <p:ph type="title"/>
          </p:nvPr>
        </p:nvSpPr>
        <p:spPr>
          <a:xfrm>
            <a:off x="1161122" y="9607257"/>
            <a:ext cx="10521306" cy="2353650"/>
          </a:xfrm>
        </p:spPr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5321864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7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3" fill="hold">
                      <p:stCondLst>
                        <p:cond delay="indefinite"/>
                      </p:stCondLst>
                      <p:childTnLst>
                        <p:par>
                          <p:cTn id="44" fill="hold">
                            <p:stCondLst>
                              <p:cond delay="0"/>
                            </p:stCondLst>
                            <p:childTnLst>
                              <p:par>
                                <p:cTn id="4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7" fill="hold">
                      <p:stCondLst>
                        <p:cond delay="indefinite"/>
                      </p:stCondLst>
                      <p:childTnLst>
                        <p:par>
                          <p:cTn id="48" fill="hold">
                            <p:stCondLst>
                              <p:cond delay="0"/>
                            </p:stCondLst>
                            <p:childTnLst>
                              <p:par>
                                <p:cTn id="4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1" fill="hold">
                      <p:stCondLst>
                        <p:cond delay="indefinite"/>
                      </p:stCondLst>
                      <p:childTnLst>
                        <p:par>
                          <p:cTn id="52" fill="hold">
                            <p:stCondLst>
                              <p:cond delay="0"/>
                            </p:stCondLst>
                            <p:childTnLst>
                              <p:par>
                                <p:cTn id="5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28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5" fill="hold">
                      <p:stCondLst>
                        <p:cond delay="indefinite"/>
                      </p:stCondLst>
                      <p:childTnLst>
                        <p:par>
                          <p:cTn id="56" fill="hold">
                            <p:stCondLst>
                              <p:cond delay="0"/>
                            </p:stCondLst>
                            <p:childTnLst>
                              <p:par>
                                <p:cTn id="5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9" fill="hold">
                      <p:stCondLst>
                        <p:cond delay="indefinite"/>
                      </p:stCondLst>
                      <p:childTnLst>
                        <p:par>
                          <p:cTn id="60" fill="hold">
                            <p:stCondLst>
                              <p:cond delay="0"/>
                            </p:stCondLst>
                            <p:childTnLst>
                              <p:par>
                                <p:cTn id="6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270" grpId="0" animBg="1"/>
      <p:bldP spid="11281" grpId="0" animBg="1"/>
      <p:bldP spid="11285" grpId="0" animBg="1"/>
      <p:bldP spid="67" grpId="0" animBg="1"/>
      <p:bldP spid="71" grpId="0" animBg="1"/>
      <p:bldP spid="73" grpId="0" animBg="1"/>
    </p:bldLst>
  </p:timing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CasellaDiTesto 12"/>
          <p:cNvSpPr txBox="1"/>
          <p:nvPr/>
        </p:nvSpPr>
        <p:spPr>
          <a:xfrm>
            <a:off x="364431" y="2393504"/>
            <a:ext cx="23780218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400" b="1" dirty="0" smtClean="0"/>
          </a:p>
          <a:p>
            <a:r>
              <a:rPr lang="it-IT" sz="2400" b="1" dirty="0" smtClean="0"/>
              <a:t>FROM</a:t>
            </a:r>
            <a:r>
              <a:rPr lang="it-IT" sz="2400" dirty="0" smtClean="0"/>
              <a:t> </a:t>
            </a:r>
            <a:r>
              <a:rPr lang="it-IT" sz="2400" dirty="0"/>
              <a:t>java:8</a:t>
            </a:r>
          </a:p>
          <a:p>
            <a:r>
              <a:rPr lang="it-IT" sz="2400" b="1" dirty="0"/>
              <a:t>MAINTAINER</a:t>
            </a:r>
            <a:r>
              <a:rPr lang="it-IT" sz="2400" dirty="0"/>
              <a:t> l.bennardis</a:t>
            </a:r>
            <a:r>
              <a:rPr lang="it-IT" sz="2400" u="sng" dirty="0"/>
              <a:t>@email.it</a:t>
            </a:r>
          </a:p>
          <a:p>
            <a:r>
              <a:rPr lang="it-IT" sz="2400" b="1" dirty="0"/>
              <a:t>VOLUME</a:t>
            </a:r>
            <a:r>
              <a:rPr lang="it-IT" sz="2400" dirty="0"/>
              <a:t> /</a:t>
            </a:r>
            <a:r>
              <a:rPr lang="it-IT" sz="2400" u="sng" dirty="0" err="1"/>
              <a:t>tmp</a:t>
            </a:r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/>
              <a:t>mkdir</a:t>
            </a:r>
            <a:r>
              <a:rPr lang="it-IT" sz="2400" u="sng" dirty="0"/>
              <a:t> /</a:t>
            </a:r>
            <a:r>
              <a:rPr lang="it-IT" sz="2400" u="sng" dirty="0" err="1" smtClean="0"/>
              <a:t>temp</a:t>
            </a:r>
            <a:endParaRPr lang="it-IT" sz="2400" u="sng" dirty="0" smtClean="0"/>
          </a:p>
          <a:p>
            <a:endParaRPr lang="it-IT" sz="2400" u="sng" dirty="0"/>
          </a:p>
          <a:p>
            <a:r>
              <a:rPr lang="it-IT" sz="2400" b="1" dirty="0"/>
              <a:t>RUN</a:t>
            </a:r>
            <a:r>
              <a:rPr lang="it-IT" sz="2400" dirty="0"/>
              <a:t> </a:t>
            </a:r>
            <a:r>
              <a:rPr lang="it-IT" sz="2400" u="sng" dirty="0" err="1">
                <a:solidFill>
                  <a:srgbClr val="FF0000"/>
                </a:solidFill>
              </a:rPr>
              <a:t>git</a:t>
            </a:r>
            <a:r>
              <a:rPr lang="it-IT" sz="2400" u="sng" dirty="0">
                <a:solidFill>
                  <a:srgbClr val="FF0000"/>
                </a:solidFill>
              </a:rPr>
              <a:t> clone -b </a:t>
            </a:r>
            <a:r>
              <a:rPr lang="it-IT" sz="2400" u="sng" dirty="0" err="1">
                <a:solidFill>
                  <a:srgbClr val="FF0000"/>
                </a:solidFill>
              </a:rPr>
              <a:t>qualityassurance</a:t>
            </a:r>
            <a:r>
              <a:rPr lang="it-IT" sz="2400" u="sng" dirty="0">
                <a:solidFill>
                  <a:srgbClr val="FF0000"/>
                </a:solidFill>
              </a:rPr>
              <a:t> https://github.com/lbennardis/bookabatteryservice.git /</a:t>
            </a:r>
            <a:r>
              <a:rPr lang="it-IT" sz="2400" u="sng" dirty="0" err="1">
                <a:solidFill>
                  <a:srgbClr val="FF0000"/>
                </a:solidFill>
              </a:rPr>
              <a:t>temp</a:t>
            </a:r>
            <a:r>
              <a:rPr lang="it-IT" sz="2400" u="sng" dirty="0">
                <a:solidFill>
                  <a:srgbClr val="FF0000"/>
                </a:solidFill>
              </a:rPr>
              <a:t> </a:t>
            </a:r>
            <a:endParaRPr lang="it-IT" sz="2400" u="sng" dirty="0" smtClean="0">
              <a:solidFill>
                <a:srgbClr val="FF0000"/>
              </a:solidFill>
            </a:endParaRPr>
          </a:p>
          <a:p>
            <a:endParaRPr lang="it-IT" sz="2400" u="sng" dirty="0">
              <a:solidFill>
                <a:srgbClr val="FF0000"/>
              </a:solidFill>
            </a:endParaRPr>
          </a:p>
          <a:p>
            <a:r>
              <a:rPr lang="en-US" sz="2400" b="1" dirty="0"/>
              <a:t>RUN</a:t>
            </a:r>
            <a:r>
              <a:rPr lang="en-US" sz="2400" dirty="0"/>
              <a:t> bash -c 'touch </a:t>
            </a:r>
            <a:r>
              <a:rPr lang="en-US" sz="2400" dirty="0">
                <a:hlinkClick r:id="rId3"/>
              </a:rPr>
              <a:t>/</a:t>
            </a:r>
            <a:r>
              <a:rPr lang="en-US" sz="2400" u="sng" dirty="0">
                <a:hlinkClick r:id="rId3"/>
              </a:rPr>
              <a:t>temp/it/</a:t>
            </a:r>
            <a:r>
              <a:rPr lang="en-US" sz="2400" u="sng" dirty="0" err="1">
                <a:hlinkClick r:id="rId3"/>
              </a:rPr>
              <a:t>luigibennardis</a:t>
            </a:r>
            <a:r>
              <a:rPr lang="en-US" sz="2400" u="sng" dirty="0">
                <a:hlinkClick r:id="rId3"/>
              </a:rPr>
              <a:t>/00D-bookABattery_SERVICE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/@version@/@</a:t>
            </a:r>
            <a:r>
              <a:rPr lang="en-US" sz="2400" b="1" u="sng" dirty="0" err="1">
                <a:solidFill>
                  <a:srgbClr val="FF0000"/>
                </a:solidFill>
                <a:hlinkClick r:id="rId3"/>
              </a:rPr>
              <a:t>jar_name</a:t>
            </a:r>
            <a:r>
              <a:rPr lang="en-US" sz="2400" b="1" u="sng" dirty="0">
                <a:solidFill>
                  <a:srgbClr val="FF0000"/>
                </a:solidFill>
                <a:hlinkClick r:id="rId3"/>
              </a:rPr>
              <a:t>@-@version@.</a:t>
            </a:r>
            <a:r>
              <a:rPr lang="en-US" sz="2400" u="sng" dirty="0" smtClean="0">
                <a:hlinkClick r:id="rId3"/>
              </a:rPr>
              <a:t>jar</a:t>
            </a:r>
            <a:r>
              <a:rPr lang="en-US" sz="2400" u="sng" dirty="0" smtClean="0"/>
              <a:t>‘</a:t>
            </a:r>
          </a:p>
          <a:p>
            <a:endParaRPr lang="en-US" sz="2400" u="sng" dirty="0"/>
          </a:p>
          <a:p>
            <a:r>
              <a:rPr lang="it-IT" sz="2400" b="1" dirty="0"/>
              <a:t>ENTRYPOINT</a:t>
            </a:r>
            <a:r>
              <a:rPr lang="it-IT" sz="2400" dirty="0"/>
              <a:t> ["java","-</a:t>
            </a:r>
            <a:r>
              <a:rPr lang="it-IT" sz="2400" dirty="0" err="1"/>
              <a:t>Djava.security.egd</a:t>
            </a:r>
            <a:r>
              <a:rPr lang="it-IT" sz="2400" dirty="0"/>
              <a:t>=file:/</a:t>
            </a:r>
            <a:r>
              <a:rPr lang="it-IT" sz="2400" u="sng" dirty="0"/>
              <a:t>dev/./urandom","-jar","/temp/it/luigibennardis/00D-bookABattery_SERVICE</a:t>
            </a:r>
            <a:r>
              <a:rPr lang="it-IT" sz="2400" b="1" u="sng" dirty="0">
                <a:solidFill>
                  <a:srgbClr val="FF0000"/>
                </a:solidFill>
              </a:rPr>
              <a:t>/@version@/@jar_name@-@version@.</a:t>
            </a:r>
            <a:r>
              <a:rPr lang="it-IT" sz="2400" u="sng" dirty="0"/>
              <a:t>jar</a:t>
            </a:r>
            <a:r>
              <a:rPr lang="it-IT" sz="2400" u="sng" dirty="0" smtClean="0"/>
              <a:t>"]</a:t>
            </a: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6785992"/>
            <a:ext cx="8901558" cy="517316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Dockerfile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template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Directives</a:t>
            </a:r>
            <a:r>
              <a:rPr lang="it-IT" sz="3600" dirty="0" smtClean="0"/>
              <a:t> of </a:t>
            </a:r>
            <a:r>
              <a:rPr lang="it-IT" sz="3600" dirty="0" err="1" smtClean="0"/>
              <a:t>git</a:t>
            </a:r>
            <a:r>
              <a:rPr lang="it-IT" sz="3600" dirty="0" smtClean="0"/>
              <a:t> clone</a:t>
            </a:r>
          </a:p>
          <a:p>
            <a:pPr lvl="1"/>
            <a:r>
              <a:rPr lang="it-IT" sz="3600" dirty="0" err="1" smtClean="0"/>
              <a:t>Entrypoint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243296201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smtClean="0"/>
              <a:t>Technical </a:t>
            </a:r>
            <a:r>
              <a:rPr lang="it-IT" dirty="0" err="1" smtClean="0"/>
              <a:t>requirements</a:t>
            </a:r>
            <a:endParaRPr lang="it-IT" dirty="0" smtClean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598712" y="1529408"/>
            <a:ext cx="23134637" cy="10668000"/>
          </a:xfrm>
        </p:spPr>
        <p:txBody>
          <a:bodyPr/>
          <a:lstStyle/>
          <a:p>
            <a:pPr eaLnBrk="1" hangingPunct="1"/>
            <a:r>
              <a:rPr lang="it-IT" b="1" dirty="0" smtClean="0"/>
              <a:t>Design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services</a:t>
            </a:r>
            <a:r>
              <a:rPr lang="it-IT" dirty="0" smtClean="0"/>
              <a:t> of </a:t>
            </a:r>
            <a:r>
              <a:rPr lang="it-IT" dirty="0" err="1" smtClean="0"/>
              <a:t>this</a:t>
            </a:r>
            <a:r>
              <a:rPr lang="it-IT" dirty="0" smtClean="0"/>
              <a:t> </a:t>
            </a:r>
            <a:r>
              <a:rPr lang="it-IT" dirty="0" err="1" smtClean="0"/>
              <a:t>computing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</a:t>
            </a:r>
            <a:r>
              <a:rPr lang="it-IT" dirty="0" smtClean="0"/>
              <a:t>be </a:t>
            </a:r>
            <a:r>
              <a:rPr lang="it-IT" dirty="0" err="1" smtClean="0"/>
              <a:t>loosely</a:t>
            </a:r>
            <a:r>
              <a:rPr lang="it-IT" dirty="0" smtClean="0"/>
              <a:t> </a:t>
            </a:r>
            <a:r>
              <a:rPr lang="it-IT" dirty="0" err="1" smtClean="0"/>
              <a:t>coupled</a:t>
            </a:r>
            <a:r>
              <a:rPr lang="it-IT" dirty="0" smtClean="0"/>
              <a:t>. </a:t>
            </a:r>
            <a:r>
              <a:rPr lang="it-IT" dirty="0" err="1" smtClean="0"/>
              <a:t>Each</a:t>
            </a:r>
            <a:r>
              <a:rPr lang="it-IT" dirty="0" smtClean="0"/>
              <a:t> of </a:t>
            </a:r>
            <a:r>
              <a:rPr lang="it-IT" dirty="0" err="1" smtClean="0"/>
              <a:t>these</a:t>
            </a:r>
            <a:r>
              <a:rPr lang="it-IT" dirty="0" smtClean="0"/>
              <a:t>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independent</a:t>
            </a:r>
            <a:r>
              <a:rPr lang="it-IT" dirty="0" smtClean="0"/>
              <a:t> of the </a:t>
            </a:r>
            <a:r>
              <a:rPr lang="it-IT" dirty="0" err="1" smtClean="0"/>
              <a:t>others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 the </a:t>
            </a:r>
            <a:r>
              <a:rPr lang="it-IT" dirty="0" err="1" smtClean="0"/>
              <a:t>development</a:t>
            </a:r>
            <a:r>
              <a:rPr lang="it-IT" dirty="0" smtClean="0"/>
              <a:t>  </a:t>
            </a:r>
            <a:r>
              <a:rPr lang="it-IT" dirty="0" smtClean="0"/>
              <a:t>and </a:t>
            </a:r>
            <a:r>
              <a:rPr lang="it-IT" dirty="0" err="1" smtClean="0"/>
              <a:t>deployment</a:t>
            </a:r>
            <a:r>
              <a:rPr lang="it-IT" dirty="0" smtClean="0"/>
              <a:t> </a:t>
            </a:r>
            <a:r>
              <a:rPr lang="it-IT" dirty="0" err="1" smtClean="0"/>
              <a:t>phases</a:t>
            </a:r>
            <a:r>
              <a:rPr lang="it-IT" dirty="0" smtClean="0"/>
              <a:t>,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well</a:t>
            </a:r>
            <a:r>
              <a:rPr lang="it-IT" dirty="0" smtClean="0"/>
              <a:t> </a:t>
            </a:r>
            <a:r>
              <a:rPr lang="it-IT" dirty="0" err="1" smtClean="0"/>
              <a:t>as</a:t>
            </a:r>
            <a:r>
              <a:rPr lang="it-IT" dirty="0" smtClean="0"/>
              <a:t> </a:t>
            </a:r>
            <a:r>
              <a:rPr lang="it-IT" dirty="0" err="1" smtClean="0"/>
              <a:t>during</a:t>
            </a:r>
            <a:r>
              <a:rPr lang="it-IT" dirty="0" smtClean="0"/>
              <a:t> the </a:t>
            </a:r>
            <a:r>
              <a:rPr lang="it-IT" dirty="0" err="1" smtClean="0"/>
              <a:t>process</a:t>
            </a:r>
            <a:r>
              <a:rPr lang="it-IT" dirty="0" smtClean="0"/>
              <a:t> of </a:t>
            </a:r>
            <a:r>
              <a:rPr lang="it-IT" dirty="0" err="1" smtClean="0"/>
              <a:t>scaling</a:t>
            </a:r>
            <a:r>
              <a:rPr lang="it-IT" dirty="0" smtClean="0"/>
              <a:t> out.</a:t>
            </a:r>
            <a:endParaRPr lang="it-IT" dirty="0" smtClean="0"/>
          </a:p>
          <a:p>
            <a:pPr lvl="1" eaLnBrk="1" hangingPunct="1"/>
            <a:r>
              <a:rPr lang="it-IT" dirty="0" smtClean="0"/>
              <a:t>For </a:t>
            </a:r>
            <a:r>
              <a:rPr lang="it-IT" dirty="0" err="1" smtClean="0"/>
              <a:t>each</a:t>
            </a:r>
            <a:r>
              <a:rPr lang="it-IT" dirty="0" smtClean="0"/>
              <a:t> service the </a:t>
            </a:r>
            <a:r>
              <a:rPr lang="it-IT" dirty="0" err="1" smtClean="0"/>
              <a:t>adoption</a:t>
            </a:r>
            <a:r>
              <a:rPr lang="it-IT" dirty="0"/>
              <a:t> of new </a:t>
            </a:r>
            <a:r>
              <a:rPr lang="it-IT" dirty="0" err="1"/>
              <a:t>technology</a:t>
            </a:r>
            <a:r>
              <a:rPr lang="it-IT" dirty="0"/>
              <a:t> or design pattern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quick</a:t>
            </a:r>
            <a:r>
              <a:rPr lang="it-IT" dirty="0" smtClean="0"/>
              <a:t> and </a:t>
            </a:r>
            <a:r>
              <a:rPr lang="it-IT" dirty="0" err="1" smtClean="0"/>
              <a:t>seamless</a:t>
            </a:r>
            <a:r>
              <a:rPr lang="it-IT" dirty="0" smtClean="0"/>
              <a:t> </a:t>
            </a:r>
            <a:r>
              <a:rPr lang="it-IT" dirty="0" err="1" smtClean="0"/>
              <a:t>against</a:t>
            </a:r>
            <a:r>
              <a:rPr lang="it-IT" dirty="0" smtClean="0"/>
              <a:t> the </a:t>
            </a:r>
            <a:r>
              <a:rPr lang="it-IT" dirty="0" err="1" smtClean="0"/>
              <a:t>overall</a:t>
            </a:r>
            <a:r>
              <a:rPr lang="it-IT" dirty="0" smtClean="0"/>
              <a:t> </a:t>
            </a:r>
            <a:r>
              <a:rPr lang="it-IT" dirty="0" err="1" smtClean="0"/>
              <a:t>system</a:t>
            </a:r>
            <a:r>
              <a:rPr lang="it-IT" dirty="0" smtClean="0"/>
              <a:t>  </a:t>
            </a:r>
          </a:p>
          <a:p>
            <a:pPr eaLnBrk="1" hangingPunct="1"/>
            <a:r>
              <a:rPr lang="it-IT" b="1" dirty="0" smtClean="0"/>
              <a:t>Technical </a:t>
            </a:r>
          </a:p>
          <a:p>
            <a:pPr lvl="1" eaLnBrk="1" hangingPunct="1"/>
            <a:r>
              <a:rPr lang="it-IT" dirty="0" smtClean="0"/>
              <a:t>Deployment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flexible</a:t>
            </a:r>
            <a:r>
              <a:rPr lang="it-IT" dirty="0" smtClean="0"/>
              <a:t> </a:t>
            </a:r>
            <a:r>
              <a:rPr lang="it-IT" dirty="0" err="1" smtClean="0"/>
              <a:t>regardless</a:t>
            </a:r>
            <a:r>
              <a:rPr lang="it-IT" dirty="0" smtClean="0"/>
              <a:t> of the </a:t>
            </a:r>
            <a:r>
              <a:rPr lang="it-IT" dirty="0" err="1" smtClean="0"/>
              <a:t>environments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it-IT" dirty="0" err="1" smtClean="0"/>
              <a:t>shoud</a:t>
            </a:r>
            <a:r>
              <a:rPr lang="it-IT" dirty="0" smtClean="0"/>
              <a:t> be </a:t>
            </a:r>
            <a:r>
              <a:rPr lang="it-IT" dirty="0" err="1" smtClean="0"/>
              <a:t>achieved</a:t>
            </a:r>
            <a:r>
              <a:rPr lang="it-IT" dirty="0" smtClean="0"/>
              <a:t> by </a:t>
            </a:r>
            <a:r>
              <a:rPr lang="it-IT" dirty="0" err="1" smtClean="0"/>
              <a:t>asynchronous</a:t>
            </a:r>
            <a:r>
              <a:rPr lang="it-IT" dirty="0" smtClean="0"/>
              <a:t> non-</a:t>
            </a:r>
            <a:r>
              <a:rPr lang="it-IT" dirty="0" err="1" smtClean="0"/>
              <a:t>blocking</a:t>
            </a:r>
            <a:r>
              <a:rPr lang="it-IT" dirty="0" smtClean="0"/>
              <a:t> </a:t>
            </a:r>
            <a:r>
              <a:rPr lang="it-IT" dirty="0" err="1" smtClean="0"/>
              <a:t>operations</a:t>
            </a:r>
            <a:endParaRPr lang="it-IT" dirty="0" smtClean="0"/>
          </a:p>
          <a:p>
            <a:pPr lvl="1" eaLnBrk="1" hangingPunct="1"/>
            <a:r>
              <a:rPr lang="it-IT" dirty="0" smtClean="0"/>
              <a:t>Data </a:t>
            </a:r>
            <a:r>
              <a:rPr lang="it-IT" dirty="0" err="1" smtClean="0"/>
              <a:t>persistence</a:t>
            </a:r>
            <a:r>
              <a:rPr lang="it-IT" dirty="0" smtClean="0"/>
              <a:t> </a:t>
            </a:r>
            <a:r>
              <a:rPr lang="it-IT" dirty="0" err="1" smtClean="0"/>
              <a:t>will</a:t>
            </a:r>
            <a:r>
              <a:rPr lang="it-IT" dirty="0" smtClean="0"/>
              <a:t> be </a:t>
            </a:r>
            <a:r>
              <a:rPr lang="it-IT" dirty="0" err="1" smtClean="0"/>
              <a:t>accomplished</a:t>
            </a:r>
            <a:r>
              <a:rPr lang="it-IT" dirty="0" smtClean="0"/>
              <a:t> by a </a:t>
            </a:r>
            <a:r>
              <a:rPr lang="it-IT" dirty="0" smtClean="0"/>
              <a:t>«</a:t>
            </a:r>
            <a:r>
              <a:rPr lang="it-IT" dirty="0" err="1" smtClean="0"/>
              <a:t>poliglot</a:t>
            </a:r>
            <a:r>
              <a:rPr lang="it-IT" dirty="0" smtClean="0"/>
              <a:t> </a:t>
            </a:r>
            <a:r>
              <a:rPr lang="it-IT" dirty="0" err="1" smtClean="0"/>
              <a:t>approach</a:t>
            </a:r>
            <a:r>
              <a:rPr lang="it-IT" dirty="0" smtClean="0"/>
              <a:t>» </a:t>
            </a:r>
            <a:r>
              <a:rPr lang="it-IT" dirty="0" smtClean="0"/>
              <a:t>with </a:t>
            </a:r>
            <a:r>
              <a:rPr lang="it-IT" dirty="0" err="1" smtClean="0"/>
              <a:t>different</a:t>
            </a:r>
            <a:r>
              <a:rPr lang="it-IT" dirty="0" smtClean="0"/>
              <a:t> and </a:t>
            </a:r>
            <a:r>
              <a:rPr lang="it-IT" dirty="0" err="1" smtClean="0"/>
              <a:t>specialized</a:t>
            </a:r>
            <a:r>
              <a:rPr lang="it-IT" dirty="0" smtClean="0"/>
              <a:t> data </a:t>
            </a:r>
            <a:r>
              <a:rPr lang="it-IT" smtClean="0"/>
              <a:t>storage</a:t>
            </a:r>
            <a:endParaRPr lang="it-IT" dirty="0" smtClean="0"/>
          </a:p>
          <a:p>
            <a:pPr eaLnBrk="1" hangingPunct="1"/>
            <a:r>
              <a:rPr lang="it-IT" b="1" dirty="0" smtClean="0"/>
              <a:t>System management</a:t>
            </a:r>
            <a:r>
              <a:rPr lang="it-IT" b="1" dirty="0"/>
              <a:t>	</a:t>
            </a:r>
          </a:p>
          <a:p>
            <a:pPr lvl="1" eaLnBrk="1" hangingPunct="1"/>
            <a:r>
              <a:rPr lang="it-IT" dirty="0" smtClean="0"/>
              <a:t>The </a:t>
            </a:r>
            <a:r>
              <a:rPr lang="it-IT" dirty="0" err="1" smtClean="0"/>
              <a:t>eventual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scale-out </a:t>
            </a:r>
            <a:r>
              <a:rPr lang="it-IT" dirty="0" err="1" smtClean="0"/>
              <a:t>should</a:t>
            </a:r>
            <a:r>
              <a:rPr lang="it-IT" dirty="0" smtClean="0"/>
              <a:t> be the </a:t>
            </a:r>
            <a:r>
              <a:rPr lang="it-IT" dirty="0" err="1" smtClean="0"/>
              <a:t>simplest</a:t>
            </a:r>
            <a:r>
              <a:rPr lang="it-IT" dirty="0" smtClean="0"/>
              <a:t> </a:t>
            </a:r>
            <a:r>
              <a:rPr lang="it-IT" dirty="0" err="1" smtClean="0"/>
              <a:t>possible</a:t>
            </a:r>
            <a:r>
              <a:rPr lang="it-IT" dirty="0" smtClean="0"/>
              <a:t> (zero service </a:t>
            </a:r>
            <a:r>
              <a:rPr lang="it-IT" dirty="0" err="1" smtClean="0"/>
              <a:t>downtime</a:t>
            </a:r>
            <a:r>
              <a:rPr lang="it-IT" dirty="0" smtClean="0"/>
              <a:t>)</a:t>
            </a:r>
          </a:p>
          <a:p>
            <a:pPr lvl="1" eaLnBrk="1" hangingPunct="1"/>
            <a:r>
              <a:rPr lang="it-IT" dirty="0" smtClean="0"/>
              <a:t>Service </a:t>
            </a:r>
            <a:r>
              <a:rPr lang="it-IT" dirty="0" err="1" smtClean="0"/>
              <a:t>discovery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coding</a:t>
            </a:r>
            <a:r>
              <a:rPr lang="it-IT" dirty="0" smtClean="0"/>
              <a:t> the </a:t>
            </a:r>
            <a:r>
              <a:rPr lang="it-IT" dirty="0" err="1" smtClean="0"/>
              <a:t>services</a:t>
            </a:r>
            <a:r>
              <a:rPr lang="it-IT" dirty="0" smtClean="0"/>
              <a:t> </a:t>
            </a:r>
            <a:r>
              <a:rPr lang="it-IT" dirty="0" err="1" smtClean="0"/>
              <a:t>resolution</a:t>
            </a:r>
            <a:r>
              <a:rPr lang="it-IT" dirty="0" smtClean="0"/>
              <a:t> </a:t>
            </a:r>
            <a:endParaRPr lang="it-IT" dirty="0"/>
          </a:p>
          <a:p>
            <a:pPr lvl="1" eaLnBrk="1" hangingPunct="1"/>
            <a:r>
              <a:rPr lang="it-IT" dirty="0"/>
              <a:t>C</a:t>
            </a:r>
            <a:r>
              <a:rPr lang="it-IT" dirty="0" smtClean="0"/>
              <a:t>lient side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r>
              <a:rPr lang="it-IT" dirty="0" err="1" smtClean="0"/>
              <a:t>features</a:t>
            </a:r>
            <a:r>
              <a:rPr lang="it-IT" dirty="0" smtClean="0"/>
              <a:t> </a:t>
            </a:r>
            <a:r>
              <a:rPr lang="it-IT" dirty="0" err="1" smtClean="0"/>
              <a:t>should</a:t>
            </a:r>
            <a:r>
              <a:rPr lang="it-IT" dirty="0" smtClean="0"/>
              <a:t> be </a:t>
            </a:r>
            <a:r>
              <a:rPr lang="it-IT" dirty="0" err="1" smtClean="0"/>
              <a:t>realized</a:t>
            </a:r>
            <a:r>
              <a:rPr lang="it-IT" dirty="0" smtClean="0"/>
              <a:t> </a:t>
            </a:r>
            <a:r>
              <a:rPr lang="it-IT" dirty="0" err="1" smtClean="0"/>
              <a:t>without</a:t>
            </a:r>
            <a:r>
              <a:rPr lang="it-IT" dirty="0" smtClean="0"/>
              <a:t> </a:t>
            </a:r>
            <a:r>
              <a:rPr lang="it-IT" dirty="0" err="1" smtClean="0"/>
              <a:t>infrastructure</a:t>
            </a:r>
            <a:r>
              <a:rPr lang="it-IT" dirty="0" smtClean="0"/>
              <a:t> </a:t>
            </a:r>
            <a:r>
              <a:rPr lang="it-IT" dirty="0" err="1" smtClean="0"/>
              <a:t>needs</a:t>
            </a:r>
            <a:r>
              <a:rPr lang="it-IT" dirty="0" smtClean="0"/>
              <a:t>, </a:t>
            </a:r>
            <a:r>
              <a:rPr lang="it-IT" dirty="0" err="1" smtClean="0"/>
              <a:t>simply</a:t>
            </a:r>
            <a:r>
              <a:rPr lang="it-IT" dirty="0" smtClean="0"/>
              <a:t> </a:t>
            </a:r>
            <a:r>
              <a:rPr lang="it-IT" dirty="0" err="1" smtClean="0"/>
              <a:t>adding</a:t>
            </a:r>
            <a:r>
              <a:rPr lang="it-IT" dirty="0" smtClean="0"/>
              <a:t> new service </a:t>
            </a:r>
            <a:r>
              <a:rPr lang="it-IT" dirty="0" err="1" smtClean="0"/>
              <a:t>instances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676074469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2" name="Segnaposto contenuto 2"/>
          <p:cNvSpPr>
            <a:spLocks noGrp="1"/>
          </p:cNvSpPr>
          <p:nvPr>
            <p:ph idx="1"/>
          </p:nvPr>
        </p:nvSpPr>
        <p:spPr>
          <a:xfrm>
            <a:off x="23857296" y="5852344"/>
            <a:ext cx="8685534" cy="4896544"/>
          </a:xfrm>
        </p:spPr>
        <p:txBody>
          <a:bodyPr/>
          <a:lstStyle/>
          <a:p>
            <a:endParaRPr lang="it-IT" dirty="0" smtClean="0"/>
          </a:p>
          <a:p>
            <a:endParaRPr lang="it-IT" dirty="0"/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7277" y="1601416"/>
            <a:ext cx="14249019" cy="108645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com.google.code.maven-replacer-plugin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replacer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1.5.3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8000"/>
                </a:solidFill>
                <a:latin typeface="Consolas"/>
              </a:rPr>
              <a:t>&lt;!–- DELETED FRAGMENTS FOR DEMO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PURPOSE 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--&gt;</a:t>
            </a:r>
          </a:p>
          <a:p>
            <a:r>
              <a:rPr lang="it-IT" sz="2800" dirty="0">
                <a:latin typeface="Consolas"/>
              </a:rPr>
              <a:t>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>
                <a:latin typeface="Consolas"/>
              </a:rPr>
              <a:t>src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</a:t>
            </a:r>
            <a:r>
              <a:rPr lang="it-IT" sz="2800" dirty="0">
                <a:latin typeface="Consolas"/>
              </a:rPr>
              <a:t>/</a:t>
            </a:r>
            <a:r>
              <a:rPr lang="it-IT" sz="2800" dirty="0" err="1">
                <a:latin typeface="Consolas"/>
              </a:rPr>
              <a:t>dockerfileTemplate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PATH_TO_REPO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var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lib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>
                <a:solidFill>
                  <a:srgbClr val="008000"/>
                </a:solidFill>
                <a:latin typeface="Consolas"/>
              </a:rPr>
              <a:t>openshift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/566ae57d0c1e6629760000cd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</a:p>
          <a:p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app-root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/data/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buildjenkins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/</a:t>
            </a:r>
            <a:r>
              <a:rPr lang="it-IT" sz="2800" dirty="0" err="1" smtClean="0">
                <a:solidFill>
                  <a:srgbClr val="008000"/>
                </a:solidFill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--&gt;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${PATH_TO_REPO}/</a:t>
            </a:r>
            <a:r>
              <a:rPr lang="it-IT" sz="2800" b="1" dirty="0" err="1">
                <a:solidFill>
                  <a:srgbClr val="7030A0"/>
                </a:solidFill>
                <a:latin typeface="Consolas"/>
              </a:rPr>
              <a:t>Dockerfile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outputFile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replacements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&gt;@</a:t>
            </a:r>
            <a:r>
              <a:rPr lang="it-IT" sz="2800" b="1" dirty="0" err="1" smtClean="0">
                <a:solidFill>
                  <a:srgbClr val="7030A0"/>
                </a:solidFill>
                <a:latin typeface="Consolas"/>
              </a:rPr>
              <a:t>jar_name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00D-bookABattery_SERVICE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b="1" dirty="0" smtClean="0">
                <a:solidFill>
                  <a:srgbClr val="7030A0"/>
                </a:solidFill>
                <a:latin typeface="Consolas"/>
              </a:rPr>
              <a:t>@version@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token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value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	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replacement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&lt;!–- DELETED FRAGMENTS FOR DEMO PURPOSE  --&gt;</a:t>
            </a:r>
            <a:endParaRPr lang="it-IT" sz="2800" dirty="0">
              <a:solidFill>
                <a:srgbClr val="008000"/>
              </a:solidFill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Replacer</a:t>
            </a:r>
            <a:r>
              <a:rPr lang="it-IT" sz="3600" b="1" dirty="0" smtClean="0"/>
              <a:t> Plug </a:t>
            </a:r>
          </a:p>
          <a:p>
            <a:pPr lvl="1"/>
            <a:r>
              <a:rPr lang="it-IT" sz="3600" dirty="0" err="1" smtClean="0"/>
              <a:t>Updates</a:t>
            </a:r>
            <a:r>
              <a:rPr lang="it-IT" sz="3600" dirty="0" smtClean="0"/>
              <a:t> the @...@ </a:t>
            </a:r>
            <a:r>
              <a:rPr lang="it-IT" sz="3600" dirty="0" err="1" smtClean="0"/>
              <a:t>tags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dockerfile</a:t>
            </a:r>
            <a:r>
              <a:rPr lang="it-IT" sz="3600" dirty="0" smtClean="0"/>
              <a:t> </a:t>
            </a:r>
            <a:r>
              <a:rPr lang="it-IT" sz="3600" dirty="0" err="1" smtClean="0"/>
              <a:t>template</a:t>
            </a:r>
            <a:r>
              <a:rPr lang="it-IT" sz="3600" dirty="0" smtClean="0"/>
              <a:t> file </a:t>
            </a:r>
          </a:p>
        </p:txBody>
      </p:sp>
    </p:spTree>
    <p:extLst>
      <p:ext uri="{BB962C8B-B14F-4D97-AF65-F5344CB8AC3E}">
        <p14:creationId xmlns:p14="http://schemas.microsoft.com/office/powerpoint/2010/main" val="61209487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5" name="Gruppo 14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16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17" name="Freccia in giù 16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8" name="CasellaDiTesto 17"/>
          <p:cNvSpPr txBox="1"/>
          <p:nvPr/>
        </p:nvSpPr>
        <p:spPr>
          <a:xfrm>
            <a:off x="604649" y="1905447"/>
            <a:ext cx="14567113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com.github.github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site-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-</a:t>
            </a:r>
            <a:r>
              <a:rPr lang="it-IT" sz="2800" dirty="0" err="1" smtClean="0">
                <a:latin typeface="Consolas"/>
              </a:rPr>
              <a:t>plugin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0.12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Maven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artifacts</a:t>
            </a:r>
            <a:r>
              <a:rPr lang="it-IT" sz="2800" dirty="0" smtClean="0">
                <a:latin typeface="Consolas"/>
              </a:rPr>
              <a:t> for ${</a:t>
            </a:r>
            <a:r>
              <a:rPr lang="it-IT" sz="2800" dirty="0" err="1" smtClean="0">
                <a:latin typeface="Consolas"/>
              </a:rPr>
              <a:t>project.version</a:t>
            </a:r>
            <a:r>
              <a:rPr lang="it-IT" sz="2800" dirty="0" smtClean="0">
                <a:latin typeface="Consolas"/>
              </a:rPr>
              <a:t>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message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noJekyll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${PATH_TO_REPO}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outputDirectory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r>
              <a:rPr lang="it-IT" sz="2800" dirty="0" smtClean="0">
                <a:latin typeface="Consolas"/>
              </a:rPr>
              <a:t/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REMOTE BRANCH NAME--&gt;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refs</a:t>
            </a:r>
            <a:r>
              <a:rPr lang="it-IT" sz="2800" dirty="0" smtClean="0">
                <a:latin typeface="Consolas"/>
              </a:rPr>
              <a:t>/heads/</a:t>
            </a:r>
            <a:r>
              <a:rPr lang="it-IT" sz="2800" dirty="0" err="1" smtClean="0">
                <a:latin typeface="Consolas"/>
              </a:rPr>
              <a:t>qualityassurance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branch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**/*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include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includes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br>
              <a:rPr lang="it-IT" sz="2800" dirty="0" smtClean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true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merge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						</a:t>
            </a:r>
            <a:r>
              <a:rPr lang="it-IT" sz="2800" dirty="0" smtClean="0">
                <a:latin typeface="Consolas"/>
              </a:rPr>
              <a:t>	</a:t>
            </a: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&lt;!--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GITHUB REPOSITORY NAME--&gt; </a:t>
            </a:r>
            <a:endParaRPr lang="it-IT" sz="2800" dirty="0" smtClean="0">
              <a:solidFill>
                <a:srgbClr val="0000FF"/>
              </a:solidFill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bookabatteryservice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repositoryName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> &lt;!-- USERNAME--&gt; </a:t>
            </a:r>
            <a:endParaRPr lang="it-IT" sz="2800" dirty="0" smtClean="0">
              <a:solidFill>
                <a:srgbClr val="008000"/>
              </a:solidFill>
              <a:latin typeface="Consolas"/>
            </a:endParaRP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err="1" smtClean="0">
                <a:latin typeface="Consolas"/>
              </a:rPr>
              <a:t>lbennardis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repositoryOwner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		</a:t>
            </a:r>
          </a:p>
          <a:p>
            <a:r>
              <a:rPr lang="it-IT" sz="28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800" dirty="0" smtClean="0">
                <a:latin typeface="Consolas"/>
              </a:rPr>
              <a:t> </a:t>
            </a:r>
            <a:endParaRPr lang="it-IT" sz="2400" dirty="0">
              <a:latin typeface="Consolas"/>
            </a:endParaRPr>
          </a:p>
        </p:txBody>
      </p:sp>
      <p:sp>
        <p:nvSpPr>
          <p:cNvPr id="9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Maven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GitHub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Promote</a:t>
            </a:r>
            <a:r>
              <a:rPr lang="it-IT" sz="3600" dirty="0" smtClean="0"/>
              <a:t> inside GITHUB </a:t>
            </a:r>
            <a:r>
              <a:rPr lang="it-IT" sz="3600" dirty="0" err="1" smtClean="0"/>
              <a:t>built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under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repository model </a:t>
            </a:r>
          </a:p>
        </p:txBody>
      </p:sp>
    </p:spTree>
    <p:extLst>
      <p:ext uri="{BB962C8B-B14F-4D97-AF65-F5344CB8AC3E}">
        <p14:creationId xmlns:p14="http://schemas.microsoft.com/office/powerpoint/2010/main" val="298739763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9" name="Picture 5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9158213"/>
            <a:ext cx="13697750" cy="230829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30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4736" y="1864862"/>
            <a:ext cx="14157760" cy="6649322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5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1" name="Rettangolo 10"/>
          <p:cNvSpPr/>
          <p:nvPr/>
        </p:nvSpPr>
        <p:spPr bwMode="auto">
          <a:xfrm>
            <a:off x="860507" y="4249377"/>
            <a:ext cx="2016224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30960" y="10748888"/>
            <a:ext cx="11681526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193467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Jenkins’ build </a:t>
            </a:r>
            <a:r>
              <a:rPr lang="it-IT" sz="3600" b="1" dirty="0" err="1" smtClean="0"/>
              <a:t>project</a:t>
            </a:r>
            <a:endParaRPr lang="it-IT" sz="3600" b="1" dirty="0" smtClean="0"/>
          </a:p>
          <a:p>
            <a:pPr lvl="1"/>
            <a:r>
              <a:rPr lang="it-IT" sz="3600" dirty="0" smtClean="0"/>
              <a:t>Project dashboard</a:t>
            </a:r>
          </a:p>
          <a:p>
            <a:pPr lvl="2"/>
            <a:r>
              <a:rPr lang="it-IT" sz="3600" dirty="0" err="1" smtClean="0"/>
              <a:t>Manually</a:t>
            </a:r>
            <a:r>
              <a:rPr lang="it-IT" sz="3600" dirty="0" smtClean="0"/>
              <a:t> build</a:t>
            </a:r>
          </a:p>
          <a:p>
            <a:pPr lvl="2"/>
            <a:r>
              <a:rPr lang="it-IT" sz="3600" dirty="0" smtClean="0"/>
              <a:t>Build </a:t>
            </a:r>
            <a:r>
              <a:rPr lang="it-IT" sz="3600" dirty="0" err="1" smtClean="0"/>
              <a:t>history</a:t>
            </a:r>
            <a:endParaRPr lang="it-IT" sz="3600" dirty="0" smtClean="0"/>
          </a:p>
          <a:p>
            <a:pPr lvl="1"/>
            <a:r>
              <a:rPr lang="it-IT" sz="3600" dirty="0" smtClean="0"/>
              <a:t>GITHUB configuration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66420335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1" grpId="0" animBg="1"/>
      <p:bldP spid="13" grpId="0" animBg="1"/>
      <p:bldP spid="14" grpId="0" animBg="1"/>
    </p:bld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529408"/>
            <a:ext cx="13969552" cy="782594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369464" y="6886310"/>
            <a:ext cx="7599735" cy="3862578"/>
          </a:xfrm>
        </p:spPr>
        <p:txBody>
          <a:bodyPr/>
          <a:lstStyle/>
          <a:p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88024" y="656996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988024" y="4582588"/>
            <a:ext cx="13652248" cy="49332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GitHub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repository</a:t>
            </a:r>
          </a:p>
          <a:p>
            <a:pPr lvl="1"/>
            <a:r>
              <a:rPr lang="it-IT" sz="3600" dirty="0" smtClean="0"/>
              <a:t>Microservices’ </a:t>
            </a:r>
            <a:r>
              <a:rPr lang="it-IT" sz="3600" dirty="0" err="1" smtClean="0"/>
              <a:t>executable</a:t>
            </a:r>
            <a:r>
              <a:rPr lang="it-IT" sz="3600" dirty="0" smtClean="0"/>
              <a:t> </a:t>
            </a:r>
            <a:r>
              <a:rPr lang="it-IT" sz="3600" dirty="0" err="1" smtClean="0"/>
              <a:t>artifacts</a:t>
            </a:r>
            <a:r>
              <a:rPr lang="it-IT" sz="3600" dirty="0" smtClean="0"/>
              <a:t> </a:t>
            </a:r>
            <a:r>
              <a:rPr lang="it-IT" sz="3600" dirty="0" err="1" smtClean="0"/>
              <a:t>stored</a:t>
            </a:r>
            <a:r>
              <a:rPr lang="it-IT" sz="3600" dirty="0" smtClean="0"/>
              <a:t> inside GIT </a:t>
            </a:r>
            <a:r>
              <a:rPr lang="it-IT" sz="3600" dirty="0" err="1" smtClean="0"/>
              <a:t>as</a:t>
            </a:r>
            <a:r>
              <a:rPr lang="it-IT" sz="3600" dirty="0" smtClean="0"/>
              <a:t> a </a:t>
            </a:r>
            <a:r>
              <a:rPr lang="it-IT" sz="3600" dirty="0" err="1" smtClean="0"/>
              <a:t>Maven</a:t>
            </a:r>
            <a:r>
              <a:rPr lang="it-IT" sz="3600" dirty="0" smtClean="0"/>
              <a:t>  repository </a:t>
            </a:r>
          </a:p>
        </p:txBody>
      </p:sp>
    </p:spTree>
    <p:extLst>
      <p:ext uri="{BB962C8B-B14F-4D97-AF65-F5344CB8AC3E}">
        <p14:creationId xmlns:p14="http://schemas.microsoft.com/office/powerpoint/2010/main" val="43263549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4" grpId="0" animBg="1"/>
    </p:bldLst>
  </p:timing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65414" y="1532979"/>
            <a:ext cx="14347340" cy="777329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5297456" y="6281935"/>
            <a:ext cx="7599735" cy="7461047"/>
          </a:xfrm>
        </p:spPr>
        <p:txBody>
          <a:bodyPr/>
          <a:lstStyle/>
          <a:p>
            <a:endParaRPr lang="it-IT" dirty="0" smtClean="0"/>
          </a:p>
          <a:p>
            <a:pPr marL="0" indent="0">
              <a:buNone/>
            </a:pP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102768" y="6281935"/>
            <a:ext cx="2016224" cy="98665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599712" y="6281935"/>
            <a:ext cx="2808312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534058" y="4555675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3427614" y="6281935"/>
            <a:ext cx="1551604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configuration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Source GITHUB repository </a:t>
            </a:r>
          </a:p>
          <a:p>
            <a:pPr lvl="1"/>
            <a:r>
              <a:rPr lang="it-IT" sz="3600" dirty="0" smtClean="0"/>
              <a:t>Branch or Tag </a:t>
            </a:r>
            <a:r>
              <a:rPr lang="it-IT" sz="3600" dirty="0" err="1" smtClean="0"/>
              <a:t>references</a:t>
            </a:r>
            <a:endParaRPr lang="it-IT" sz="3600" dirty="0" smtClean="0"/>
          </a:p>
          <a:p>
            <a:pPr lvl="1"/>
            <a:r>
              <a:rPr lang="it-IT" sz="3600" dirty="0" err="1" smtClean="0"/>
              <a:t>Tagname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Docker</a:t>
            </a:r>
            <a:r>
              <a:rPr lang="it-IT" sz="3600" dirty="0" smtClean="0"/>
              <a:t> image</a:t>
            </a:r>
          </a:p>
        </p:txBody>
      </p:sp>
    </p:spTree>
    <p:extLst>
      <p:ext uri="{BB962C8B-B14F-4D97-AF65-F5344CB8AC3E}">
        <p14:creationId xmlns:p14="http://schemas.microsoft.com/office/powerpoint/2010/main" val="185216172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11" grpId="0" animBg="1"/>
      <p:bldP spid="12" grpId="0" animBg="1"/>
      <p:bldP spid="13" grpId="0" animBg="1"/>
      <p:bldP spid="14" grpId="0" animBg="1"/>
    </p:bldLst>
  </p:timing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Freccia a destra con strisce 9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1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0127" y="7650088"/>
            <a:ext cx="14165265" cy="20162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2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68934" y="9869411"/>
            <a:ext cx="14103220" cy="205386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2055" name="Picture 7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96613" y="2033464"/>
            <a:ext cx="14175541" cy="525658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r>
              <a:rPr lang="it-IT" sz="3600" b="1" dirty="0" smtClean="0"/>
              <a:t>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88861959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</p:bldLst>
  </p:timing>
</p:sld>
</file>

<file path=ppt/slides/slide4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QUALITY ASSURANCE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586902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3" name="Rettangolo 12"/>
          <p:cNvSpPr/>
          <p:nvPr/>
        </p:nvSpPr>
        <p:spPr bwMode="auto">
          <a:xfrm>
            <a:off x="11151734" y="464129"/>
            <a:ext cx="3445160" cy="7459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054" name="Picture 6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46376" y="5273824"/>
            <a:ext cx="20877805" cy="547506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5" name="Freccia a destra con strisce 14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446376" y="2044254"/>
            <a:ext cx="8901558" cy="167723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DockerHub</a:t>
            </a:r>
            <a:r>
              <a:rPr lang="it-IT" sz="3600" b="1" dirty="0" smtClean="0"/>
              <a:t> build </a:t>
            </a:r>
            <a:r>
              <a:rPr lang="it-IT" sz="3600" b="1" dirty="0" err="1" smtClean="0"/>
              <a:t>triggering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evidences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Dockerfile</a:t>
            </a:r>
            <a:r>
              <a:rPr lang="it-IT" sz="3600" dirty="0" smtClean="0"/>
              <a:t>  </a:t>
            </a:r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78396565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5" grpId="0" animBg="1"/>
    </p:bldLst>
  </p:timing>
</p:sld>
</file>

<file path=ppt/slides/slide4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0282966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4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1457400"/>
            <a:ext cx="9789498" cy="624542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82688" y="7471296"/>
            <a:ext cx="9789498" cy="3816424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1028" name="Picture 4"/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607824" y="5239345"/>
            <a:ext cx="4171950" cy="6048375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2" name="Freccia a destra con strisce 11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1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Pivotal</a:t>
            </a:r>
            <a:r>
              <a:rPr lang="it-IT" sz="3600" b="1" dirty="0" smtClean="0"/>
              <a:t> web service console</a:t>
            </a:r>
          </a:p>
          <a:p>
            <a:pPr lvl="1"/>
            <a:r>
              <a:rPr lang="it-IT" sz="3600" dirty="0" smtClean="0"/>
              <a:t>Space</a:t>
            </a:r>
          </a:p>
          <a:p>
            <a:pPr lvl="1"/>
            <a:r>
              <a:rPr lang="it-IT" sz="3600" dirty="0" smtClean="0"/>
              <a:t>Application</a:t>
            </a:r>
          </a:p>
          <a:p>
            <a:pPr lvl="1"/>
            <a:r>
              <a:rPr lang="it-IT" sz="3600" dirty="0" smtClean="0"/>
              <a:t>Services</a:t>
            </a:r>
          </a:p>
          <a:p>
            <a:pPr lvl="1"/>
            <a:r>
              <a:rPr lang="it-IT" sz="3600" dirty="0" err="1" smtClean="0"/>
              <a:t>Marketplace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99916445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</p:bldLst>
  </p:timing>
</p:sld>
</file>

<file path=ppt/slides/slide4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86655" y="1841804"/>
            <a:ext cx="20864795" cy="861659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42" name="Rettangolo 41"/>
          <p:cNvSpPr/>
          <p:nvPr/>
        </p:nvSpPr>
        <p:spPr bwMode="auto">
          <a:xfrm>
            <a:off x="2470920" y="3689648"/>
            <a:ext cx="19946216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2005234" y="9090248"/>
            <a:ext cx="831455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environment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variable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backing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153757680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7" grpId="0" animBg="1"/>
    </p:bldLst>
  </p:timing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(</a:t>
            </a:r>
            <a:r>
              <a:rPr lang="it-IT" dirty="0" err="1" smtClean="0"/>
              <a:t>project</a:t>
            </a:r>
            <a:r>
              <a:rPr lang="it-IT" dirty="0" smtClean="0"/>
              <a:t> management </a:t>
            </a:r>
            <a:r>
              <a:rPr lang="it-IT" dirty="0" err="1" smtClean="0"/>
              <a:t>related</a:t>
            </a:r>
            <a:r>
              <a:rPr lang="it-IT" dirty="0" smtClean="0"/>
              <a:t>)</a:t>
            </a:r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>
          <a:xfrm>
            <a:off x="617538" y="1676400"/>
            <a:ext cx="23134637" cy="2949352"/>
          </a:xfrm>
        </p:spPr>
        <p:txBody>
          <a:bodyPr/>
          <a:lstStyle/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software delivery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</a:t>
            </a:r>
            <a:r>
              <a:rPr lang="it-IT" sz="4400" dirty="0" err="1" smtClean="0"/>
              <a:t>faster</a:t>
            </a:r>
            <a:r>
              <a:rPr lang="it-IT" sz="4400" dirty="0" smtClean="0"/>
              <a:t>, </a:t>
            </a:r>
            <a:r>
              <a:rPr lang="it-IT" sz="4400" dirty="0" err="1" smtClean="0"/>
              <a:t>avoiding</a:t>
            </a:r>
            <a:r>
              <a:rPr lang="it-IT" sz="4400" dirty="0" smtClean="0"/>
              <a:t> the management of </a:t>
            </a:r>
            <a:r>
              <a:rPr lang="it-IT" sz="4400" dirty="0" err="1" smtClean="0"/>
              <a:t>great</a:t>
            </a:r>
            <a:r>
              <a:rPr lang="it-IT" sz="4400" dirty="0" smtClean="0"/>
              <a:t> </a:t>
            </a:r>
            <a:r>
              <a:rPr lang="it-IT" sz="4400" dirty="0" err="1" smtClean="0"/>
              <a:t>codebases</a:t>
            </a:r>
            <a:endParaRPr lang="it-IT" sz="4400" dirty="0" smtClean="0"/>
          </a:p>
          <a:p>
            <a:pPr lvl="1" eaLnBrk="1" hangingPunct="1">
              <a:buFont typeface="Arial" pitchFamily="34" charset="0"/>
              <a:buChar char="•"/>
            </a:pPr>
            <a:r>
              <a:rPr lang="it-IT" sz="4400" dirty="0" smtClean="0"/>
              <a:t>The </a:t>
            </a:r>
            <a:r>
              <a:rPr lang="it-IT" sz="4400" dirty="0" err="1" smtClean="0"/>
              <a:t>project</a:t>
            </a:r>
            <a:r>
              <a:rPr lang="it-IT" sz="4400" dirty="0" smtClean="0"/>
              <a:t> staff </a:t>
            </a:r>
            <a:r>
              <a:rPr lang="it-IT" sz="4400" dirty="0" err="1" smtClean="0"/>
              <a:t>will</a:t>
            </a:r>
            <a:r>
              <a:rPr lang="it-IT" sz="4400" dirty="0" smtClean="0"/>
              <a:t> be </a:t>
            </a:r>
            <a:r>
              <a:rPr lang="it-IT" sz="4400" dirty="0" err="1" smtClean="0"/>
              <a:t>organized</a:t>
            </a:r>
            <a:r>
              <a:rPr lang="it-IT" sz="4400" dirty="0" smtClean="0"/>
              <a:t> by small feature teams, </a:t>
            </a:r>
            <a:r>
              <a:rPr lang="it-IT" sz="4400" dirty="0" err="1" smtClean="0"/>
              <a:t>eventually</a:t>
            </a:r>
            <a:r>
              <a:rPr lang="it-IT" sz="4400" dirty="0"/>
              <a:t> </a:t>
            </a:r>
            <a:r>
              <a:rPr lang="it-IT" sz="4400" dirty="0" err="1"/>
              <a:t>geographically</a:t>
            </a:r>
            <a:r>
              <a:rPr lang="it-IT" sz="4400" dirty="0"/>
              <a:t> </a:t>
            </a:r>
            <a:r>
              <a:rPr lang="it-IT" sz="4400" dirty="0" err="1" smtClean="0"/>
              <a:t>distributed</a:t>
            </a:r>
            <a:r>
              <a:rPr lang="it-IT" sz="4400" dirty="0" smtClean="0"/>
              <a:t>, with a </a:t>
            </a:r>
            <a:r>
              <a:rPr lang="it-IT" sz="4400" dirty="0" err="1" smtClean="0"/>
              <a:t>deep</a:t>
            </a:r>
            <a:r>
              <a:rPr lang="it-IT" sz="4400" dirty="0" smtClean="0"/>
              <a:t> </a:t>
            </a:r>
            <a:r>
              <a:rPr lang="it-IT" sz="4400" dirty="0" err="1" smtClean="0"/>
              <a:t>skill</a:t>
            </a:r>
            <a:r>
              <a:rPr lang="it-IT" sz="4400" dirty="0" smtClean="0"/>
              <a:t> </a:t>
            </a:r>
            <a:r>
              <a:rPr lang="it-IT" sz="4400" dirty="0" err="1" smtClean="0"/>
              <a:t>caracterization</a:t>
            </a:r>
            <a:r>
              <a:rPr lang="it-IT" sz="4400" dirty="0" smtClean="0"/>
              <a:t> of </a:t>
            </a:r>
            <a:r>
              <a:rPr lang="it-IT" sz="4400" dirty="0" err="1" smtClean="0"/>
              <a:t>every</a:t>
            </a:r>
            <a:r>
              <a:rPr lang="it-IT" sz="4400" dirty="0" smtClean="0"/>
              <a:t> </a:t>
            </a:r>
            <a:r>
              <a:rPr lang="it-IT" sz="4400" dirty="0" err="1" smtClean="0"/>
              <a:t>group</a:t>
            </a:r>
            <a:r>
              <a:rPr lang="it-IT" sz="4400" dirty="0" smtClean="0"/>
              <a:t> (e.g. </a:t>
            </a:r>
            <a:r>
              <a:rPr lang="it-IT" sz="4400" dirty="0" err="1" smtClean="0"/>
              <a:t>we</a:t>
            </a:r>
            <a:r>
              <a:rPr lang="it-IT" sz="4400" dirty="0" smtClean="0"/>
              <a:t> do </a:t>
            </a:r>
            <a:r>
              <a:rPr lang="it-IT" sz="4400" dirty="0" err="1" smtClean="0"/>
              <a:t>not</a:t>
            </a:r>
            <a:r>
              <a:rPr lang="it-IT" sz="4400" dirty="0" smtClean="0"/>
              <a:t> </a:t>
            </a:r>
            <a:r>
              <a:rPr lang="it-IT" sz="4400" dirty="0" err="1" smtClean="0"/>
              <a:t>want</a:t>
            </a:r>
            <a:r>
              <a:rPr lang="it-IT" sz="4400" dirty="0" smtClean="0"/>
              <a:t> </a:t>
            </a:r>
            <a:r>
              <a:rPr lang="it-IT" sz="4400" dirty="0" err="1" smtClean="0"/>
              <a:t>technical</a:t>
            </a:r>
            <a:r>
              <a:rPr lang="it-IT" sz="4400" dirty="0" smtClean="0"/>
              <a:t> </a:t>
            </a:r>
            <a:r>
              <a:rPr lang="it-IT" sz="4400" dirty="0" err="1" smtClean="0"/>
              <a:t>skills</a:t>
            </a:r>
            <a:r>
              <a:rPr lang="it-IT" sz="4400" dirty="0" smtClean="0"/>
              <a:t> inside test or </a:t>
            </a:r>
            <a:r>
              <a:rPr lang="it-IT" sz="4400" dirty="0" err="1" smtClean="0"/>
              <a:t>functional</a:t>
            </a:r>
            <a:r>
              <a:rPr lang="it-IT" sz="4400" dirty="0" smtClean="0"/>
              <a:t> teams)</a:t>
            </a:r>
          </a:p>
        </p:txBody>
      </p:sp>
    </p:spTree>
    <p:extLst>
      <p:ext uri="{BB962C8B-B14F-4D97-AF65-F5344CB8AC3E}">
        <p14:creationId xmlns:p14="http://schemas.microsoft.com/office/powerpoint/2010/main" val="317725759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11" name="CasellaDiTesto 10"/>
          <p:cNvSpPr txBox="1"/>
          <p:nvPr/>
        </p:nvSpPr>
        <p:spPr>
          <a:xfrm>
            <a:off x="-541500" y="1465318"/>
            <a:ext cx="16201800" cy="1129540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    @Bean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@</a:t>
            </a:r>
            <a:r>
              <a:rPr lang="it-IT" sz="2800" dirty="0" err="1">
                <a:latin typeface="Consolas"/>
              </a:rPr>
              <a:t>Profile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cloudfoundry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 smtClean="0">
                <a:latin typeface="Consolas"/>
              </a:rPr>
              <a:t>dataSource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(@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	</a:t>
            </a:r>
            <a:r>
              <a:rPr lang="it-IT" sz="2800" dirty="0" err="1" smtClean="0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try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>
                <a:latin typeface="Consolas"/>
              </a:rPr>
              <a:t>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SimpleDriverDataSource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latin typeface="Consolas"/>
              </a:rPr>
              <a:t>com.mysql.jdbc.Driver.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 err="1">
                <a:latin typeface="Consolas"/>
              </a:rPr>
              <a:t>.newInstance</a:t>
            </a:r>
            <a:r>
              <a:rPr lang="it-IT" sz="2800" dirty="0">
                <a:latin typeface="Consolas"/>
              </a:rPr>
              <a:t>() ,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 smtClean="0">
                <a:latin typeface="Consolas"/>
              </a:rPr>
              <a:t>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0000FF"/>
                </a:solidFill>
                <a:latin typeface="Consolas"/>
              </a:rPr>
              <a:t>catch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Exception</a:t>
            </a:r>
            <a:r>
              <a:rPr lang="it-IT" sz="2800" dirty="0">
                <a:latin typeface="Consolas"/>
              </a:rPr>
              <a:t> e)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throw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RuntimeException</a:t>
            </a:r>
            <a:r>
              <a:rPr lang="it-IT" sz="2800" dirty="0">
                <a:latin typeface="Consolas"/>
              </a:rPr>
              <a:t>(e) ; </a:t>
            </a:r>
            <a:r>
              <a:rPr lang="it-IT" sz="2800" dirty="0" smtClean="0">
                <a:latin typeface="Consolas"/>
              </a:rPr>
              <a:t>}}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@</a:t>
            </a:r>
            <a:r>
              <a:rPr lang="it-IT" sz="2800" dirty="0">
                <a:latin typeface="Consolas"/>
              </a:rPr>
              <a:t>Bean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CommandLineRunner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checkDatasource</a:t>
            </a:r>
            <a:r>
              <a:rPr lang="it-IT" sz="2800" dirty="0">
                <a:latin typeface="Consolas"/>
              </a:rPr>
              <a:t>(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DataSourceProperties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dataSourceProps</a:t>
            </a:r>
            <a:r>
              <a:rPr lang="it-IT" sz="2800" dirty="0">
                <a:latin typeface="Consolas"/>
              </a:rPr>
              <a:t>,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    </a:t>
            </a:r>
            <a:r>
              <a:rPr lang="it-IT" sz="2800" dirty="0" smtClean="0">
                <a:latin typeface="Consolas"/>
              </a:rPr>
              <a:t>	@</a:t>
            </a:r>
            <a:r>
              <a:rPr lang="it-IT" sz="2800" dirty="0">
                <a:latin typeface="Consolas"/>
              </a:rPr>
              <a:t>Value(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"${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:}"</a:t>
            </a:r>
            <a:r>
              <a:rPr lang="it-IT" sz="2800" dirty="0">
                <a:latin typeface="Consolas"/>
              </a:rPr>
              <a:t>)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err="1" smtClean="0">
                <a:latin typeface="Consolas"/>
              </a:rPr>
              <a:t>String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 -&gt; 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out</a:t>
            </a:r>
            <a:r>
              <a:rPr lang="it-IT" sz="2800" dirty="0" err="1" smtClean="0">
                <a:latin typeface="Consolas"/>
              </a:rPr>
              <a:t>.println</a:t>
            </a:r>
            <a:r>
              <a:rPr lang="it-IT" sz="2800" dirty="0" smtClean="0">
                <a:latin typeface="Consolas"/>
              </a:rPr>
              <a:t>(</a:t>
            </a:r>
          </a:p>
          <a:p>
            <a:r>
              <a:rPr lang="it-IT" sz="2800" dirty="0">
                <a:solidFill>
                  <a:srgbClr val="800000"/>
                </a:solidFill>
                <a:latin typeface="Consolas"/>
              </a:rPr>
              <a:t>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 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cloud.services.mySqlBackingServices.connection.jdbcurl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 JDBC URL="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+ </a:t>
            </a:r>
            <a:r>
              <a:rPr lang="it-IT" sz="2800" dirty="0" err="1">
                <a:latin typeface="Consolas"/>
              </a:rPr>
              <a:t>jdbcUrl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smtClean="0">
                <a:latin typeface="Consolas"/>
              </a:rPr>
              <a:t>+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	"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\n\n the DATASOURCE URL="</a:t>
            </a:r>
            <a:r>
              <a:rPr lang="it-IT" sz="2800" dirty="0">
                <a:latin typeface="Consolas"/>
              </a:rPr>
              <a:t> + </a:t>
            </a:r>
            <a:r>
              <a:rPr lang="it-IT" sz="2800" dirty="0" err="1">
                <a:latin typeface="Consolas"/>
              </a:rPr>
              <a:t>dataSourceProps.getUrl</a:t>
            </a:r>
            <a:r>
              <a:rPr lang="it-IT" sz="2800" dirty="0">
                <a:latin typeface="Consolas"/>
              </a:rPr>
              <a:t>() + </a:t>
            </a:r>
            <a:r>
              <a:rPr lang="it-IT" sz="2800" dirty="0" smtClean="0">
                <a:latin typeface="Consolas"/>
              </a:rPr>
              <a:t>		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".\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n\n"</a:t>
            </a:r>
            <a:r>
              <a:rPr lang="it-IT" sz="2800" dirty="0">
                <a:latin typeface="Consolas"/>
              </a:rPr>
              <a:t>);   </a:t>
            </a:r>
            <a:r>
              <a:rPr lang="it-IT" sz="2800" dirty="0" smtClean="0">
                <a:latin typeface="Consolas"/>
              </a:rPr>
              <a:t>}}</a:t>
            </a:r>
            <a:endParaRPr lang="it-IT" sz="2800" dirty="0">
              <a:latin typeface="Consolas"/>
            </a:endParaRPr>
          </a:p>
          <a:p>
            <a:endParaRPr lang="it-IT" sz="2800" dirty="0" smtClean="0">
              <a:latin typeface="Consolas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98662" y="1577461"/>
            <a:ext cx="14113568" cy="405640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Freccia a destra con strisce 1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171762" y="4964746"/>
            <a:ext cx="8901558" cy="699441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Spring </a:t>
            </a:r>
            <a:r>
              <a:rPr lang="it-IT" sz="3600" b="1" dirty="0" err="1" smtClean="0"/>
              <a:t>profile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Define</a:t>
            </a:r>
            <a:r>
              <a:rPr lang="it-IT" sz="3600" dirty="0" smtClean="0"/>
              <a:t> the </a:t>
            </a:r>
            <a:r>
              <a:rPr lang="it-IT" sz="3600" dirty="0" err="1" smtClean="0"/>
              <a:t>coded</a:t>
            </a:r>
            <a:r>
              <a:rPr lang="it-IT" sz="3600" dirty="0" smtClean="0"/>
              <a:t> way for </a:t>
            </a:r>
            <a:r>
              <a:rPr lang="it-IT" sz="3600" dirty="0" err="1" smtClean="0"/>
              <a:t>datasource</a:t>
            </a:r>
            <a:r>
              <a:rPr lang="it-IT" sz="3600" dirty="0" smtClean="0"/>
              <a:t> binding </a:t>
            </a:r>
          </a:p>
          <a:p>
            <a:pPr lvl="1"/>
            <a:r>
              <a:rPr lang="it-IT" sz="3600" dirty="0" smtClean="0"/>
              <a:t>The «</a:t>
            </a:r>
            <a:r>
              <a:rPr lang="it-IT" sz="3600" dirty="0" err="1" smtClean="0"/>
              <a:t>cloudfoundry</a:t>
            </a:r>
            <a:r>
              <a:rPr lang="it-IT" sz="3600" dirty="0" smtClean="0"/>
              <a:t>» </a:t>
            </a:r>
            <a:r>
              <a:rPr lang="it-IT" sz="3600" dirty="0" err="1" smtClean="0"/>
              <a:t>profile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provided</a:t>
            </a:r>
            <a:r>
              <a:rPr lang="it-IT" sz="3600" dirty="0" smtClean="0"/>
              <a:t> </a:t>
            </a:r>
            <a:r>
              <a:rPr lang="it-IT" sz="3600" dirty="0" err="1" smtClean="0"/>
              <a:t>at</a:t>
            </a:r>
            <a:r>
              <a:rPr lang="it-IT" sz="3600" dirty="0" smtClean="0"/>
              <a:t> deploy time</a:t>
            </a:r>
          </a:p>
          <a:p>
            <a:pPr lvl="1"/>
            <a:r>
              <a:rPr lang="it-IT" sz="3600" dirty="0" err="1" smtClean="0"/>
              <a:t>Useful</a:t>
            </a:r>
            <a:r>
              <a:rPr lang="it-IT" sz="3600" dirty="0" smtClean="0"/>
              <a:t> </a:t>
            </a:r>
            <a:r>
              <a:rPr lang="it-IT" sz="3600" dirty="0" err="1" smtClean="0"/>
              <a:t>bean</a:t>
            </a:r>
            <a:r>
              <a:rPr lang="it-IT" sz="3600" dirty="0" smtClean="0"/>
              <a:t> for database connection log </a:t>
            </a:r>
            <a:r>
              <a:rPr lang="it-IT" sz="3600" dirty="0" err="1" smtClean="0"/>
              <a:t>details</a:t>
            </a:r>
            <a:r>
              <a:rPr lang="it-IT" sz="3600" dirty="0" smtClean="0"/>
              <a:t> </a:t>
            </a:r>
          </a:p>
        </p:txBody>
      </p:sp>
      <p:sp>
        <p:nvSpPr>
          <p:cNvPr id="17" name="Rettangolo 16"/>
          <p:cNvSpPr/>
          <p:nvPr/>
        </p:nvSpPr>
        <p:spPr bwMode="auto">
          <a:xfrm>
            <a:off x="316410" y="7506072"/>
            <a:ext cx="14931924" cy="473491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88641749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1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7" grpId="0" animBg="1"/>
    </p:bldLst>
  </p:timing>
</p:sld>
</file>

<file path=ppt/slides/slide5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102768" y="1889448"/>
            <a:ext cx="22382685" cy="686341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[OUT] the DS 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URL=</a:t>
            </a:r>
            <a:r>
              <a:rPr lang="it-IT" sz="2800" b="1" dirty="0" err="1">
                <a:solidFill>
                  <a:srgbClr val="FF000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FF0000"/>
                </a:solidFill>
                <a:latin typeface="Consolas"/>
              </a:rPr>
              <a:t>://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localhost</a:t>
            </a:r>
            <a:r>
              <a:rPr lang="it-IT" sz="2800" b="1" dirty="0" smtClean="0">
                <a:solidFill>
                  <a:srgbClr val="FF0000"/>
                </a:solidFill>
                <a:latin typeface="Consolas"/>
              </a:rPr>
              <a:t>/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bookabattery_db_pws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APP/0] [OUT</a:t>
            </a:r>
            <a:r>
              <a:rPr lang="it-IT" sz="28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800" b="1" dirty="0" err="1" smtClean="0">
                <a:solidFill>
                  <a:srgbClr val="FF0000"/>
                </a:solidFill>
                <a:latin typeface="Consolas"/>
              </a:rPr>
              <a:t>cloud.services.mySqlBackingServices.connection.jdbcurl</a:t>
            </a:r>
            <a:endParaRPr lang="it-IT" sz="2800" b="1" dirty="0" smtClean="0">
              <a:solidFill>
                <a:srgbClr val="FF0000"/>
              </a:solidFill>
              <a:latin typeface="Consolas"/>
            </a:endParaRPr>
          </a:p>
          <a:p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[APP/0] [OUT] 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JDBC URL=</a:t>
            </a:r>
            <a:r>
              <a:rPr lang="it-IT" sz="2800" b="1" dirty="0" err="1">
                <a:solidFill>
                  <a:srgbClr val="00B050"/>
                </a:solidFill>
                <a:latin typeface="Consolas"/>
              </a:rPr>
              <a:t>jdbc:mysql</a:t>
            </a:r>
            <a:r>
              <a:rPr lang="it-IT" sz="2800" b="1" dirty="0">
                <a:solidFill>
                  <a:srgbClr val="00B050"/>
                </a:solidFill>
                <a:latin typeface="Consolas"/>
              </a:rPr>
              <a:t>://us-cdbr-iron-east-03.cleardb.net/ad_9eccf35d79407b7?user=b6feefbfb1e277&amp;password=bcSED4b6</a:t>
            </a: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endParaRPr lang="it-IT" sz="28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8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HOST </a:t>
            </a:r>
            <a:r>
              <a:rPr lang="it-IT" sz="4000" b="1" dirty="0">
                <a:solidFill>
                  <a:srgbClr val="FF0000"/>
                </a:solidFill>
                <a:latin typeface="Consolas"/>
              </a:rPr>
              <a:t>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us-cdbr-iron-east-03.cleardb.net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DATABASE 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NAME= ad_9eccf35d79407b7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USER NAME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= b6feefbfb1e277</a:t>
            </a:r>
            <a:endParaRPr lang="it-IT" sz="4000" b="1" dirty="0">
              <a:solidFill>
                <a:srgbClr val="FF0000"/>
              </a:solidFill>
              <a:latin typeface="Consolas"/>
            </a:endParaRPr>
          </a:p>
          <a:p>
            <a:r>
              <a:rPr lang="it-IT" sz="4000" b="1" dirty="0">
                <a:solidFill>
                  <a:srgbClr val="FF0000"/>
                </a:solidFill>
                <a:latin typeface="Consolas"/>
              </a:rPr>
              <a:t>	</a:t>
            </a:r>
            <a:r>
              <a:rPr lang="it-IT" sz="4000" b="1" dirty="0" smtClean="0">
                <a:solidFill>
                  <a:srgbClr val="FF0000"/>
                </a:solidFill>
                <a:latin typeface="Consolas"/>
              </a:rPr>
              <a:t>PASSWORD= AS1dD4b6</a:t>
            </a:r>
            <a:endParaRPr lang="it-IT" sz="40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-9588843" y="5082028"/>
            <a:ext cx="96223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7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Segnaposto contenuto 2"/>
          <p:cNvSpPr txBox="1">
            <a:spLocks/>
          </p:cNvSpPr>
          <p:nvPr/>
        </p:nvSpPr>
        <p:spPr bwMode="auto">
          <a:xfrm>
            <a:off x="15171762" y="6353944"/>
            <a:ext cx="8901558" cy="396044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Application start-up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JDBC URL</a:t>
            </a:r>
          </a:p>
          <a:p>
            <a:pPr lvl="1"/>
            <a:r>
              <a:rPr lang="it-IT" sz="3600" dirty="0" err="1" smtClean="0"/>
              <a:t>ClearDb</a:t>
            </a:r>
            <a:r>
              <a:rPr lang="it-IT" sz="3600" dirty="0" smtClean="0"/>
              <a:t> </a:t>
            </a:r>
            <a:r>
              <a:rPr lang="it-IT" sz="3600" dirty="0" err="1" smtClean="0"/>
              <a:t>Instace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</p:txBody>
      </p:sp>
      <p:sp>
        <p:nvSpPr>
          <p:cNvPr id="12" name="Rettangolo 11"/>
          <p:cNvSpPr/>
          <p:nvPr/>
        </p:nvSpPr>
        <p:spPr bwMode="auto">
          <a:xfrm>
            <a:off x="1822848" y="5985315"/>
            <a:ext cx="12673408" cy="303292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19750482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12" grpId="0" animBg="1"/>
    </p:bldLst>
  </p:timing>
</p:sld>
</file>

<file path=ppt/slides/slide5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98712" y="1650821"/>
            <a:ext cx="13393488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>
                <a:latin typeface="Consolas"/>
              </a:rPr>
              <a:t>--- </a:t>
            </a:r>
            <a:r>
              <a:rPr lang="it-IT" sz="2800" dirty="0" err="1" smtClean="0">
                <a:latin typeface="Consolas"/>
              </a:rPr>
              <a:t>manifest.yml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applications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- </a:t>
            </a:r>
            <a:r>
              <a:rPr lang="it-IT" sz="2800" dirty="0" err="1">
                <a:latin typeface="Consolas"/>
              </a:rPr>
              <a:t>name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memory</a:t>
            </a:r>
            <a:r>
              <a:rPr lang="it-IT" sz="2800" dirty="0">
                <a:latin typeface="Consolas"/>
              </a:rPr>
              <a:t>: 1024M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buildpack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 err="1">
                <a:latin typeface="Consolas"/>
              </a:rPr>
              <a:t>java_buildpack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host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-batteryService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domain: </a:t>
            </a:r>
            <a:r>
              <a:rPr lang="it-IT" sz="2800" dirty="0" err="1">
                <a:latin typeface="Consolas"/>
              </a:rPr>
              <a:t>cfapps.io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: target/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800" dirty="0">
                <a:latin typeface="Consolas"/>
              </a:rPr>
              <a:t>-bookABattery_SERVICE-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1.0</a:t>
            </a:r>
            <a:r>
              <a:rPr lang="it-IT" sz="2800" dirty="0">
                <a:latin typeface="Consolas"/>
              </a:rPr>
              <a:t>.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.BUILD-SNAPSHOT.jar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services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- </a:t>
            </a:r>
            <a:r>
              <a:rPr lang="it-IT" sz="2800" dirty="0" err="1">
                <a:latin typeface="Consolas"/>
              </a:rPr>
              <a:t>mySqlBackingServices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datasource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jpa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hibernate.ddl</a:t>
            </a:r>
            <a:r>
              <a:rPr lang="it-IT" sz="2800" dirty="0">
                <a:latin typeface="Consolas"/>
              </a:rPr>
              <a:t>-auto: none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show_sql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false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env</a:t>
            </a:r>
            <a:r>
              <a:rPr lang="it-IT" sz="2800" dirty="0">
                <a:latin typeface="Consolas"/>
              </a:rPr>
              <a:t>: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SPRING_PROFILES_ACTIVE: </a:t>
            </a:r>
            <a:r>
              <a:rPr lang="it-IT" sz="2800" b="1" dirty="0" err="1">
                <a:latin typeface="Consolas"/>
              </a:rPr>
              <a:t>cloudfoundry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DEBUG: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r>
              <a:rPr lang="it-IT" sz="2800" dirty="0" err="1">
                <a:latin typeface="Consolas"/>
              </a:rPr>
              <a:t>debug</a:t>
            </a:r>
            <a:r>
              <a:rPr lang="it-IT" sz="2800" dirty="0">
                <a:latin typeface="Consolas"/>
              </a:rPr>
              <a:t>: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true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endParaRPr lang="it-IT" sz="2800" dirty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334578" y="6418024"/>
            <a:ext cx="12081558" cy="49559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6280" y="10600044"/>
            <a:ext cx="7769229" cy="149186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6" name="Rettangolo 15"/>
          <p:cNvSpPr/>
          <p:nvPr/>
        </p:nvSpPr>
        <p:spPr bwMode="auto">
          <a:xfrm>
            <a:off x="1334579" y="3368644"/>
            <a:ext cx="5600837" cy="87144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Freccia a destra con strisce 1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344103" y="7316533"/>
            <a:ext cx="5088398" cy="10285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deployment </a:t>
            </a:r>
            <a:r>
              <a:rPr lang="it-IT" sz="3600" b="1" dirty="0" err="1" smtClean="0"/>
              <a:t>descriptor</a:t>
            </a:r>
            <a:r>
              <a:rPr lang="it-IT" sz="3600" b="1" dirty="0" smtClean="0"/>
              <a:t> 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424156178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1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" grpId="0" animBg="1"/>
      <p:bldP spid="13" grpId="0" animBg="1"/>
      <p:bldP spid="16" grpId="0" animBg="1"/>
      <p:bldP spid="11" grpId="0" animBg="1"/>
      <p:bldP spid="15" grpId="0" animBg="1"/>
    </p:bldLst>
  </p:timing>
</p:sld>
</file>

<file path=ppt/slides/slide5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PRODUCTION deploy </a:t>
            </a:r>
            <a:r>
              <a:rPr lang="it-IT" dirty="0" err="1" smtClean="0"/>
              <a:t>pws</a:t>
            </a:r>
            <a:r>
              <a:rPr lang="it-IT" dirty="0" smtClean="0"/>
              <a:t> </a:t>
            </a:r>
            <a:endParaRPr lang="it-IT" dirty="0"/>
          </a:p>
        </p:txBody>
      </p:sp>
      <p:grpSp>
        <p:nvGrpSpPr>
          <p:cNvPr id="7" name="Gruppo 6"/>
          <p:cNvGrpSpPr/>
          <p:nvPr/>
        </p:nvGrpSpPr>
        <p:grpSpPr>
          <a:xfrm>
            <a:off x="15171762" y="56309"/>
            <a:ext cx="9135160" cy="4872333"/>
            <a:chOff x="11543928" y="4205005"/>
            <a:chExt cx="9135160" cy="4872333"/>
          </a:xfrm>
        </p:grpSpPr>
        <p:pic>
          <p:nvPicPr>
            <p:cNvPr id="8" name="Picture 3"/>
            <p:cNvPicPr>
              <a:picLocks noChangeAspect="1" noChangeArrowheads="1"/>
            </p:cNvPicPr>
            <p:nvPr/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>
              <a:fillRect/>
            </a:stretch>
          </p:blipFill>
          <p:spPr bwMode="auto">
            <a:xfrm>
              <a:off x="11543928" y="4985792"/>
              <a:ext cx="9135160" cy="4091546"/>
            </a:xfrm>
            <a:prstGeom prst="rect">
              <a:avLst/>
            </a:prstGeom>
            <a:noFill/>
            <a:ln>
              <a:noFill/>
            </a:ln>
            <a:effectLst/>
            <a:extLst>
              <a:ext uri="{909E8E84-426E-40DD-AFC4-6F175D3DCCD1}">
                <a14:hiddenFill xmlns:a14="http://schemas.microsoft.com/office/drawing/2010/main">
                  <a:solidFill>
                    <a:schemeClr val="accent1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chemeClr val="tx1"/>
                  </a:solidFill>
                  <a:miter lim="800000"/>
                  <a:headEnd/>
                  <a:tailEnd/>
                </a14:hiddenLine>
              </a:ext>
              <a:ext uri="{AF507438-7753-43E0-B8FC-AC1667EBCBE1}">
                <a14:hiddenEffects xmlns:a14="http://schemas.microsoft.com/office/drawing/2010/main">
                  <a:effectLst>
                    <a:outerShdw dist="35921" dir="2700000" algn="ctr" rotWithShape="0">
                      <a:schemeClr val="bg2"/>
                    </a:outerShdw>
                  </a:effectLst>
                </a14:hiddenEffects>
              </a:ext>
            </a:extLst>
          </p:spPr>
        </p:pic>
        <p:sp>
          <p:nvSpPr>
            <p:cNvPr id="9" name="Freccia in giù 8"/>
            <p:cNvSpPr/>
            <p:nvPr/>
          </p:nvSpPr>
          <p:spPr bwMode="auto">
            <a:xfrm>
              <a:off x="17983572" y="4205005"/>
              <a:ext cx="1389778" cy="866512"/>
            </a:xfrm>
            <a:prstGeom prst="downArrow">
              <a:avLst/>
            </a:prstGeom>
            <a:solidFill>
              <a:schemeClr val="accent2">
                <a:lumMod val="40000"/>
                <a:lumOff val="60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sp>
        <p:nvSpPr>
          <p:cNvPr id="10" name="CasellaDiTesto 9"/>
          <p:cNvSpPr txBox="1"/>
          <p:nvPr/>
        </p:nvSpPr>
        <p:spPr>
          <a:xfrm>
            <a:off x="526704" y="1544266"/>
            <a:ext cx="13753528" cy="1111073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org.cloudfoundry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groupId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cf-maven-plugin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artifactId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1.1.2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version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cloudfoundry-pws-instance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server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	</a:t>
            </a:r>
            <a:endParaRPr lang="it-IT" sz="2400" dirty="0" smtClean="0">
              <a:latin typeface="Consolas"/>
            </a:endParaRP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http://api.run.pivotal.io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target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mycloudfoundry-org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org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>
                <a:latin typeface="Consolas"/>
              </a:rPr>
              <a:t>development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space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appname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solidFill>
                  <a:srgbClr val="800080"/>
                </a:solidFill>
                <a:latin typeface="Consolas"/>
              </a:rPr>
              <a:t>00</a:t>
            </a:r>
            <a:r>
              <a:rPr lang="it-IT" sz="2400" dirty="0" smtClean="0">
                <a:latin typeface="Consolas"/>
              </a:rPr>
              <a:t>-batteryService.cfapps.io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url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1024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memory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1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instances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smtClean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smtClean="0">
                <a:latin typeface="Consolas"/>
              </a:rPr>
              <a:t>SPRING_PROFILES_ACTIVE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ENV-VAR-NAME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env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  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pPr lvl="1"/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	&lt;</a:t>
            </a:r>
            <a:r>
              <a:rPr lang="it-IT" sz="2400" dirty="0" err="1" smtClean="0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 err="1" smtClean="0">
                <a:latin typeface="Consolas"/>
              </a:rPr>
              <a:t>mySqlBackingServices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name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	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service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services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configuration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&gt;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&lt;/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plugin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&gt;</a:t>
            </a:r>
          </a:p>
          <a:p>
            <a:endParaRPr lang="it-IT" sz="1800" dirty="0">
              <a:latin typeface="Consolas"/>
            </a:endParaRPr>
          </a:p>
          <a:p>
            <a:r>
              <a:rPr lang="it-IT" sz="3200" b="1" dirty="0">
                <a:latin typeface="Arial" pitchFamily="34" charset="0"/>
                <a:cs typeface="Arial" pitchFamily="34" charset="0"/>
              </a:rPr>
              <a:t>$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mvn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clean</a:t>
            </a:r>
            <a:r>
              <a:rPr lang="it-IT" sz="3200" b="1" dirty="0">
                <a:latin typeface="Arial" pitchFamily="34" charset="0"/>
                <a:cs typeface="Arial" pitchFamily="34" charset="0"/>
              </a:rPr>
              <a:t> package </a:t>
            </a:r>
            <a:r>
              <a:rPr lang="it-IT" sz="3200" b="1" dirty="0" err="1">
                <a:latin typeface="Arial" pitchFamily="34" charset="0"/>
                <a:cs typeface="Arial" pitchFamily="34" charset="0"/>
              </a:rPr>
              <a:t>cf:push</a:t>
            </a:r>
            <a:endParaRPr lang="it-IT" sz="3200" b="1" dirty="0">
              <a:latin typeface="Arial" pitchFamily="34" charset="0"/>
              <a:cs typeface="Arial" pitchFamily="34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167192" y="2040038"/>
            <a:ext cx="6996513" cy="10921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420984" y="3844731"/>
            <a:ext cx="7236119" cy="4102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2427934" y="4928642"/>
            <a:ext cx="6451698" cy="115398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7" name="Rettangolo 16"/>
          <p:cNvSpPr/>
          <p:nvPr/>
        </p:nvSpPr>
        <p:spPr bwMode="auto">
          <a:xfrm>
            <a:off x="2434916" y="6676243"/>
            <a:ext cx="5436604" cy="81153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8" name="Rettangolo 17"/>
          <p:cNvSpPr/>
          <p:nvPr/>
        </p:nvSpPr>
        <p:spPr bwMode="auto">
          <a:xfrm>
            <a:off x="2513659" y="8950610"/>
            <a:ext cx="7518101" cy="17982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28825848" y="5301683"/>
            <a:ext cx="7722434" cy="6524869"/>
          </a:xfrm>
        </p:spPr>
        <p:txBody>
          <a:bodyPr/>
          <a:lstStyle/>
          <a:p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sp>
        <p:nvSpPr>
          <p:cNvPr id="23" name="Freccia a destra con strisce 2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9" name="Segnaposto contenuto 2"/>
          <p:cNvSpPr txBox="1">
            <a:spLocks/>
          </p:cNvSpPr>
          <p:nvPr/>
        </p:nvSpPr>
        <p:spPr bwMode="auto">
          <a:xfrm>
            <a:off x="15171762" y="5345832"/>
            <a:ext cx="8901558" cy="496855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Cloud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Foundry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Maven</a:t>
            </a:r>
            <a:r>
              <a:rPr lang="it-IT" sz="3600" b="1" dirty="0" smtClean="0"/>
              <a:t> plug-in</a:t>
            </a:r>
          </a:p>
          <a:p>
            <a:pPr lvl="1"/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parameters</a:t>
            </a:r>
            <a:endParaRPr lang="it-IT" sz="3600" dirty="0" smtClean="0"/>
          </a:p>
          <a:p>
            <a:pPr lvl="1"/>
            <a:r>
              <a:rPr lang="it-IT" sz="3600" dirty="0" err="1" smtClean="0"/>
              <a:t>Artifact</a:t>
            </a:r>
            <a:r>
              <a:rPr lang="it-IT" sz="3600" dirty="0" smtClean="0"/>
              <a:t> location</a:t>
            </a:r>
          </a:p>
          <a:p>
            <a:pPr lvl="1"/>
            <a:r>
              <a:rPr lang="it-IT" sz="3600" dirty="0" err="1" smtClean="0"/>
              <a:t>Backing</a:t>
            </a:r>
            <a:r>
              <a:rPr lang="it-IT" sz="3600" dirty="0" smtClean="0"/>
              <a:t>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pPr lvl="1"/>
            <a:r>
              <a:rPr lang="it-IT" sz="3600" dirty="0" err="1" smtClean="0"/>
              <a:t>Environment’s</a:t>
            </a:r>
            <a:r>
              <a:rPr lang="it-IT" sz="3600" dirty="0" smtClean="0"/>
              <a:t> </a:t>
            </a:r>
            <a:r>
              <a:rPr lang="it-IT" sz="3600" dirty="0" err="1" smtClean="0"/>
              <a:t>variable</a:t>
            </a:r>
            <a:endParaRPr lang="it-IT" sz="3600" dirty="0" smtClean="0"/>
          </a:p>
          <a:p>
            <a:pPr lvl="1"/>
            <a:r>
              <a:rPr lang="it-IT" sz="3600" dirty="0" err="1" smtClean="0"/>
              <a:t>Maven</a:t>
            </a:r>
            <a:r>
              <a:rPr lang="it-IT" sz="3600" dirty="0" smtClean="0"/>
              <a:t> </a:t>
            </a:r>
            <a:r>
              <a:rPr lang="it-IT" sz="3600" dirty="0" err="1" smtClean="0"/>
              <a:t>command</a:t>
            </a:r>
            <a:r>
              <a:rPr lang="it-IT" sz="3600" dirty="0" smtClean="0"/>
              <a:t> line </a:t>
            </a:r>
          </a:p>
          <a:p>
            <a:pPr lvl="1"/>
            <a:endParaRPr lang="it-IT" sz="3600" dirty="0" smtClean="0"/>
          </a:p>
        </p:txBody>
      </p:sp>
      <p:sp>
        <p:nvSpPr>
          <p:cNvPr id="21" name="Rettangolo 20"/>
          <p:cNvSpPr/>
          <p:nvPr/>
        </p:nvSpPr>
        <p:spPr bwMode="auto">
          <a:xfrm>
            <a:off x="398976" y="11721461"/>
            <a:ext cx="5873733" cy="54606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02416305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" grpId="0" animBg="1"/>
      <p:bldP spid="14" grpId="0" animBg="1"/>
      <p:bldP spid="15" grpId="0" animBg="1"/>
      <p:bldP spid="17" grpId="0" animBg="1"/>
      <p:bldP spid="18" grpId="0" animBg="1"/>
      <p:bldP spid="23" grpId="0" animBg="1"/>
      <p:bldP spid="21" grpId="0" animBg="1"/>
    </p:bldLst>
  </p:timing>
</p:sld>
</file>

<file path=ppt/slides/slide5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316486387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Microservices: data </a:t>
            </a:r>
            <a:r>
              <a:rPr lang="it-IT" dirty="0" err="1" smtClean="0"/>
              <a:t>consistency</a:t>
            </a:r>
            <a:r>
              <a:rPr lang="it-IT" dirty="0" smtClean="0"/>
              <a:t> </a:t>
            </a:r>
            <a:r>
              <a:rPr lang="en-US" dirty="0" smtClean="0"/>
              <a:t>across </a:t>
            </a:r>
            <a:r>
              <a:rPr lang="en-US" dirty="0"/>
              <a:t>services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886744" y="1673424"/>
            <a:ext cx="23134637" cy="8496944"/>
          </a:xfrm>
        </p:spPr>
        <p:txBody>
          <a:bodyPr/>
          <a:lstStyle/>
          <a:p>
            <a:r>
              <a:rPr lang="en-US" sz="3600" dirty="0" smtClean="0"/>
              <a:t>In </a:t>
            </a:r>
            <a:r>
              <a:rPr lang="en-US" sz="3600" dirty="0"/>
              <a:t>a Database per Service </a:t>
            </a:r>
            <a:r>
              <a:rPr lang="en-US" sz="3600" dirty="0" smtClean="0"/>
              <a:t>architecture each </a:t>
            </a:r>
            <a:r>
              <a:rPr lang="en-US" sz="3600" dirty="0"/>
              <a:t>service has its own </a:t>
            </a:r>
            <a:r>
              <a:rPr lang="en-US" sz="3600" dirty="0" smtClean="0"/>
              <a:t>database 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scenario the use of </a:t>
            </a:r>
            <a:r>
              <a:rPr lang="it-IT" sz="3600" dirty="0" err="1" smtClean="0"/>
              <a:t>convenient</a:t>
            </a:r>
            <a:r>
              <a:rPr lang="it-IT" sz="3600" dirty="0" smtClean="0"/>
              <a:t> </a:t>
            </a:r>
            <a:r>
              <a:rPr lang="it-IT" sz="3600" dirty="0"/>
              <a:t>data model </a:t>
            </a:r>
            <a:r>
              <a:rPr lang="it-IT" sz="3600" dirty="0" err="1"/>
              <a:t>according</a:t>
            </a:r>
            <a:r>
              <a:rPr lang="it-IT" sz="3600" dirty="0"/>
              <a:t> </a:t>
            </a:r>
            <a:r>
              <a:rPr lang="it-IT" sz="3600" dirty="0" smtClean="0"/>
              <a:t>to business </a:t>
            </a:r>
            <a:r>
              <a:rPr lang="it-IT" sz="3600" dirty="0" err="1"/>
              <a:t>requirements</a:t>
            </a:r>
            <a:r>
              <a:rPr lang="it-IT" sz="3600" dirty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</a:t>
            </a:r>
            <a:r>
              <a:rPr lang="it-IT" sz="3600" dirty="0" err="1" smtClean="0"/>
              <a:t>called</a:t>
            </a:r>
            <a:r>
              <a:rPr lang="it-IT" sz="3600" dirty="0" smtClean="0"/>
              <a:t> </a:t>
            </a:r>
            <a:r>
              <a:rPr lang="it-IT" sz="3600" dirty="0"/>
              <a:t>«</a:t>
            </a:r>
            <a:r>
              <a:rPr lang="it-IT" sz="3600" dirty="0" err="1"/>
              <a:t>poliglot</a:t>
            </a:r>
            <a:r>
              <a:rPr lang="it-IT" sz="3600" dirty="0"/>
              <a:t> </a:t>
            </a:r>
            <a:r>
              <a:rPr lang="it-IT" sz="3600" dirty="0" err="1"/>
              <a:t>persistence</a:t>
            </a:r>
            <a:r>
              <a:rPr lang="it-IT" sz="3600" dirty="0"/>
              <a:t> </a:t>
            </a:r>
            <a:r>
              <a:rPr lang="it-IT" sz="3600" dirty="0" err="1"/>
              <a:t>approch</a:t>
            </a:r>
            <a:r>
              <a:rPr lang="it-IT" sz="3600" dirty="0" smtClean="0"/>
              <a:t>»</a:t>
            </a:r>
          </a:p>
          <a:p>
            <a:pPr marL="457200" lvl="2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With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the design </a:t>
            </a:r>
            <a:r>
              <a:rPr lang="it-IT" sz="3600" dirty="0"/>
              <a:t>of </a:t>
            </a:r>
            <a:r>
              <a:rPr lang="it-IT" sz="3600" dirty="0" err="1"/>
              <a:t>each</a:t>
            </a:r>
            <a:r>
              <a:rPr lang="it-IT" sz="3600" dirty="0"/>
              <a:t> service </a:t>
            </a:r>
            <a:r>
              <a:rPr lang="it-IT" sz="3600" dirty="0" err="1"/>
              <a:t>could</a:t>
            </a:r>
            <a:r>
              <a:rPr lang="it-IT" sz="3600" dirty="0"/>
              <a:t> be </a:t>
            </a:r>
            <a:r>
              <a:rPr lang="it-IT" sz="3600" dirty="0" err="1"/>
              <a:t>done</a:t>
            </a:r>
            <a:r>
              <a:rPr lang="it-IT" sz="3600" dirty="0"/>
              <a:t> </a:t>
            </a:r>
            <a:r>
              <a:rPr lang="it-IT" sz="3600" dirty="0" err="1"/>
              <a:t>using</a:t>
            </a:r>
            <a:r>
              <a:rPr lang="it-IT" sz="3600" dirty="0"/>
              <a:t> the </a:t>
            </a:r>
            <a:r>
              <a:rPr lang="it-IT" sz="3600" dirty="0" err="1"/>
              <a:t>type</a:t>
            </a:r>
            <a:r>
              <a:rPr lang="it-IT" sz="3600" dirty="0"/>
              <a:t> of database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best </a:t>
            </a:r>
            <a:r>
              <a:rPr lang="it-IT" sz="3600" dirty="0" err="1"/>
              <a:t>suited</a:t>
            </a:r>
            <a:r>
              <a:rPr lang="it-IT" sz="3600" dirty="0"/>
              <a:t> to </a:t>
            </a:r>
            <a:r>
              <a:rPr lang="it-IT" sz="3600" dirty="0" err="1"/>
              <a:t>its</a:t>
            </a:r>
            <a:r>
              <a:rPr lang="it-IT" sz="3600" dirty="0"/>
              <a:t> </a:t>
            </a:r>
            <a:r>
              <a:rPr lang="it-IT" sz="3600" dirty="0" err="1"/>
              <a:t>need</a:t>
            </a:r>
            <a:r>
              <a:rPr lang="it-IT" sz="3600" dirty="0"/>
              <a:t> (neo4j for social </a:t>
            </a:r>
            <a:r>
              <a:rPr lang="it-IT" sz="3600" dirty="0" err="1"/>
              <a:t>graph</a:t>
            </a:r>
            <a:r>
              <a:rPr lang="it-IT" sz="3600" dirty="0"/>
              <a:t>, </a:t>
            </a:r>
            <a:r>
              <a:rPr lang="it-IT" sz="3600" dirty="0" err="1"/>
              <a:t>elasticsearch</a:t>
            </a:r>
            <a:r>
              <a:rPr lang="it-IT" sz="3600" dirty="0"/>
              <a:t> for text </a:t>
            </a:r>
            <a:r>
              <a:rPr lang="it-IT" sz="3600" dirty="0" err="1"/>
              <a:t>serches</a:t>
            </a:r>
            <a:r>
              <a:rPr lang="it-IT" sz="3600" dirty="0"/>
              <a:t>, </a:t>
            </a:r>
            <a:r>
              <a:rPr lang="it-IT" sz="3600" dirty="0" err="1" smtClean="0"/>
              <a:t>etc</a:t>
            </a:r>
            <a:r>
              <a:rPr lang="it-IT" sz="3600" dirty="0" smtClean="0"/>
              <a:t>) </a:t>
            </a:r>
            <a:r>
              <a:rPr lang="it-IT" sz="3600" dirty="0" err="1" smtClean="0"/>
              <a:t>obtaining</a:t>
            </a:r>
            <a:r>
              <a:rPr lang="it-IT" sz="3600" dirty="0" smtClean="0"/>
              <a:t> the </a:t>
            </a:r>
            <a:r>
              <a:rPr lang="it-IT" sz="3600" dirty="0" err="1"/>
              <a:t>better</a:t>
            </a:r>
            <a:r>
              <a:rPr lang="it-IT" sz="3600" dirty="0"/>
              <a:t> performance </a:t>
            </a:r>
            <a:r>
              <a:rPr lang="it-IT" sz="3600" dirty="0" smtClean="0"/>
              <a:t>and </a:t>
            </a:r>
            <a:r>
              <a:rPr lang="it-IT" sz="3600" dirty="0" err="1" smtClean="0"/>
              <a:t>scalability</a:t>
            </a:r>
            <a:endParaRPr lang="it-IT" sz="3600" dirty="0" smtClean="0"/>
          </a:p>
          <a:p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approach</a:t>
            </a:r>
            <a:r>
              <a:rPr lang="it-IT" sz="3600" dirty="0" smtClean="0"/>
              <a:t> introduce </a:t>
            </a:r>
            <a:r>
              <a:rPr lang="it-IT" sz="3600" dirty="0" err="1" smtClean="0"/>
              <a:t>distributed</a:t>
            </a:r>
            <a:r>
              <a:rPr lang="it-IT" sz="3600" dirty="0" smtClean="0"/>
              <a:t> data </a:t>
            </a:r>
            <a:r>
              <a:rPr lang="it-IT" sz="3600" dirty="0" err="1" smtClean="0"/>
              <a:t>transaction</a:t>
            </a:r>
            <a:r>
              <a:rPr lang="it-IT" sz="3600" dirty="0" smtClean="0"/>
              <a:t> </a:t>
            </a:r>
            <a:r>
              <a:rPr lang="it-IT" sz="3600" dirty="0" err="1" smtClean="0"/>
              <a:t>challenges</a:t>
            </a:r>
            <a:r>
              <a:rPr lang="it-IT" sz="3600" dirty="0" smtClean="0"/>
              <a:t>:</a:t>
            </a:r>
          </a:p>
          <a:p>
            <a:pPr lvl="2"/>
            <a:r>
              <a:rPr lang="en-US" sz="3600" dirty="0" smtClean="0"/>
              <a:t>Because some business transactions need to  span over multiple service, </a:t>
            </a:r>
            <a:r>
              <a:rPr lang="it-IT" sz="3600" dirty="0" err="1" smtClean="0"/>
              <a:t>we</a:t>
            </a:r>
            <a:r>
              <a:rPr lang="it-IT" sz="3600" dirty="0" smtClean="0"/>
              <a:t> </a:t>
            </a:r>
            <a:r>
              <a:rPr lang="it-IT" sz="3600" dirty="0" err="1"/>
              <a:t>need</a:t>
            </a:r>
            <a:r>
              <a:rPr lang="it-IT" sz="3600" dirty="0"/>
              <a:t> to </a:t>
            </a:r>
            <a:r>
              <a:rPr lang="it-IT" sz="3600" dirty="0" err="1"/>
              <a:t>implement</a:t>
            </a:r>
            <a:r>
              <a:rPr lang="it-IT" sz="3600" dirty="0"/>
              <a:t> business </a:t>
            </a:r>
            <a:r>
              <a:rPr lang="it-IT" sz="3600" dirty="0" err="1"/>
              <a:t>transaction</a:t>
            </a:r>
            <a:r>
              <a:rPr lang="it-IT" sz="3600" dirty="0"/>
              <a:t> </a:t>
            </a:r>
            <a:r>
              <a:rPr lang="it-IT" sz="3600" dirty="0" err="1"/>
              <a:t>that</a:t>
            </a:r>
            <a:r>
              <a:rPr lang="it-IT" sz="3600" dirty="0"/>
              <a:t> </a:t>
            </a:r>
            <a:r>
              <a:rPr lang="it-IT" sz="3600" dirty="0" err="1"/>
              <a:t>maintain</a:t>
            </a:r>
            <a:r>
              <a:rPr lang="it-IT" sz="3600" dirty="0"/>
              <a:t> </a:t>
            </a:r>
            <a:r>
              <a:rPr lang="it-IT" sz="3600" dirty="0" err="1"/>
              <a:t>consistency</a:t>
            </a:r>
            <a:r>
              <a:rPr lang="it-IT" sz="3600" dirty="0"/>
              <a:t> </a:t>
            </a:r>
            <a:r>
              <a:rPr lang="it-IT" sz="3600" dirty="0" err="1"/>
              <a:t>across</a:t>
            </a:r>
            <a:r>
              <a:rPr lang="it-IT" sz="3600" dirty="0"/>
              <a:t>  multiple </a:t>
            </a:r>
            <a:r>
              <a:rPr lang="it-IT" sz="3600" dirty="0" err="1"/>
              <a:t>services</a:t>
            </a:r>
            <a:r>
              <a:rPr lang="it-IT" sz="3600" dirty="0"/>
              <a:t>. </a:t>
            </a:r>
          </a:p>
        </p:txBody>
      </p:sp>
    </p:spTree>
    <p:extLst>
      <p:ext uri="{BB962C8B-B14F-4D97-AF65-F5344CB8AC3E}">
        <p14:creationId xmlns:p14="http://schemas.microsoft.com/office/powerpoint/2010/main" val="119861242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Microservices</a:t>
            </a:r>
            <a:r>
              <a:rPr lang="it-IT" dirty="0" smtClean="0"/>
              <a:t>: </a:t>
            </a:r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70720" y="1958033"/>
            <a:ext cx="23134637" cy="10156551"/>
          </a:xfrm>
        </p:spPr>
        <p:txBody>
          <a:bodyPr/>
          <a:lstStyle/>
          <a:p>
            <a:r>
              <a:rPr lang="en-US" sz="3200" b="1" i="1" dirty="0" smtClean="0"/>
              <a:t>“Event-driven architecture”</a:t>
            </a:r>
            <a:r>
              <a:rPr lang="en-US" sz="3200" dirty="0" smtClean="0"/>
              <a:t> is the </a:t>
            </a:r>
            <a:r>
              <a:rPr lang="en-US" sz="3200" dirty="0"/>
              <a:t>mechanism that will ensure data consistency across services without using distributed </a:t>
            </a:r>
            <a:r>
              <a:rPr lang="en-US" sz="3200" dirty="0" smtClean="0"/>
              <a:t>transactions</a:t>
            </a:r>
          </a:p>
          <a:p>
            <a:r>
              <a:rPr lang="en-US" sz="3200" dirty="0" smtClean="0"/>
              <a:t>This approach is based on a dedicated message broker in charge of event distribution</a:t>
            </a:r>
            <a:endParaRPr lang="en-US" sz="3200" dirty="0"/>
          </a:p>
          <a:p>
            <a:r>
              <a:rPr lang="en-US" sz="3200" dirty="0" smtClean="0"/>
              <a:t>With this mechanism </a:t>
            </a:r>
            <a:r>
              <a:rPr lang="en-US" sz="3200" dirty="0"/>
              <a:t>e</a:t>
            </a:r>
            <a:r>
              <a:rPr lang="en-US" sz="3200" dirty="0" smtClean="0"/>
              <a:t>ach </a:t>
            </a:r>
            <a:r>
              <a:rPr lang="en-US" sz="3200" dirty="0"/>
              <a:t>service publishes an event whenever it update it’s data. Other service subscribe </a:t>
            </a:r>
            <a:r>
              <a:rPr lang="en-US" sz="3200" dirty="0" smtClean="0"/>
              <a:t>to these events and when </a:t>
            </a:r>
            <a:r>
              <a:rPr lang="en-US" sz="3200" dirty="0"/>
              <a:t>an event is received, </a:t>
            </a:r>
            <a:r>
              <a:rPr lang="en-US" sz="3200" dirty="0" smtClean="0"/>
              <a:t>the subscriber service will update </a:t>
            </a:r>
            <a:r>
              <a:rPr lang="en-US" sz="3200" dirty="0"/>
              <a:t>it’s </a:t>
            </a:r>
            <a:r>
              <a:rPr lang="en-US" sz="3200" dirty="0" smtClean="0"/>
              <a:t>data</a:t>
            </a:r>
          </a:p>
          <a:p>
            <a:pPr marL="0" indent="0">
              <a:buNone/>
            </a:pPr>
            <a:endParaRPr lang="it-IT" sz="3200" b="1" dirty="0"/>
          </a:p>
          <a:p>
            <a:r>
              <a:rPr lang="en-US" sz="3200" dirty="0" smtClean="0"/>
              <a:t>Drawbacks of this solution:</a:t>
            </a:r>
            <a:endParaRPr lang="it-IT" sz="3200" dirty="0"/>
          </a:p>
          <a:p>
            <a:pPr lvl="1"/>
            <a:r>
              <a:rPr lang="en-US" sz="3200" dirty="0" smtClean="0"/>
              <a:t>a more complex programming model</a:t>
            </a:r>
          </a:p>
          <a:p>
            <a:pPr lvl="1"/>
            <a:r>
              <a:rPr lang="en-US" sz="3200" dirty="0" smtClean="0"/>
              <a:t>an </a:t>
            </a:r>
            <a:r>
              <a:rPr lang="en-US" sz="3200" dirty="0"/>
              <a:t>overhead of </a:t>
            </a:r>
            <a:r>
              <a:rPr lang="en-US" sz="3200" dirty="0" smtClean="0"/>
              <a:t>infrastructure management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of </a:t>
            </a:r>
            <a:r>
              <a:rPr lang="it-IT" sz="3200" dirty="0" err="1"/>
              <a:t>implementing</a:t>
            </a:r>
            <a:r>
              <a:rPr lang="it-IT" sz="3200" dirty="0"/>
              <a:t> </a:t>
            </a:r>
            <a:r>
              <a:rPr lang="it-IT" sz="3200" dirty="0" err="1" smtClean="0"/>
              <a:t>compensating</a:t>
            </a:r>
            <a:r>
              <a:rPr lang="it-IT" sz="3200" dirty="0" smtClean="0"/>
              <a:t> </a:t>
            </a:r>
            <a:r>
              <a:rPr lang="it-IT" sz="3200" dirty="0" err="1" smtClean="0"/>
              <a:t>transactions</a:t>
            </a:r>
            <a:r>
              <a:rPr lang="it-IT" sz="3200" dirty="0" smtClean="0"/>
              <a:t> </a:t>
            </a:r>
            <a:r>
              <a:rPr lang="it-IT" sz="3200" strike="sngStrike" dirty="0"/>
              <a:t>to </a:t>
            </a:r>
            <a:r>
              <a:rPr lang="it-IT" sz="3200" strike="sngStrike" dirty="0" err="1"/>
              <a:t>recover</a:t>
            </a:r>
            <a:r>
              <a:rPr lang="it-IT" sz="3200" strike="sngStrike" dirty="0"/>
              <a:t> from </a:t>
            </a:r>
            <a:r>
              <a:rPr lang="it-IT" sz="3200" strike="sngStrike" dirty="0" err="1" smtClean="0"/>
              <a:t>application</a:t>
            </a:r>
            <a:r>
              <a:rPr lang="it-IT" sz="3200" strike="sngStrike" dirty="0" smtClean="0"/>
              <a:t> and/or </a:t>
            </a:r>
            <a:r>
              <a:rPr lang="it-IT" sz="3200" strike="sngStrike" dirty="0" err="1" smtClean="0"/>
              <a:t>infrastructure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failures</a:t>
            </a:r>
            <a:endParaRPr lang="it-IT" sz="3200" strike="sngStrike" dirty="0" smtClean="0"/>
          </a:p>
          <a:p>
            <a:pPr lvl="1"/>
            <a:r>
              <a:rPr lang="it-IT" sz="3200" dirty="0" smtClean="0"/>
              <a:t>the </a:t>
            </a:r>
            <a:r>
              <a:rPr lang="it-IT" sz="3200" dirty="0" err="1"/>
              <a:t>need</a:t>
            </a:r>
            <a:r>
              <a:rPr lang="it-IT" sz="3200" dirty="0"/>
              <a:t> </a:t>
            </a:r>
            <a:r>
              <a:rPr lang="it-IT" sz="3200" dirty="0" err="1"/>
              <a:t>also</a:t>
            </a:r>
            <a:r>
              <a:rPr lang="it-IT" sz="3200" dirty="0"/>
              <a:t> </a:t>
            </a:r>
            <a:r>
              <a:rPr lang="it-IT" sz="3200" dirty="0" smtClean="0"/>
              <a:t>of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queries</a:t>
            </a:r>
            <a:r>
              <a:rPr lang="it-IT" sz="3200" dirty="0" smtClean="0"/>
              <a:t> </a:t>
            </a:r>
            <a:r>
              <a:rPr lang="it-IT" sz="3200" dirty="0" err="1"/>
              <a:t>that</a:t>
            </a:r>
            <a:r>
              <a:rPr lang="it-IT" sz="3200" dirty="0"/>
              <a:t> </a:t>
            </a:r>
            <a:r>
              <a:rPr lang="it-IT" sz="3200" dirty="0" err="1"/>
              <a:t>retrieve</a:t>
            </a:r>
            <a:r>
              <a:rPr lang="it-IT" sz="3200" dirty="0"/>
              <a:t> data from multiple </a:t>
            </a:r>
            <a:r>
              <a:rPr lang="it-IT" sz="3200" dirty="0" err="1"/>
              <a:t>services</a:t>
            </a:r>
            <a:r>
              <a:rPr lang="it-IT" sz="3200" dirty="0" smtClean="0"/>
              <a:t>.</a:t>
            </a:r>
          </a:p>
          <a:p>
            <a:pPr marL="419100" lvl="1" indent="0">
              <a:buNone/>
            </a:pPr>
            <a:endParaRPr lang="it-IT" sz="3200" dirty="0"/>
          </a:p>
          <a:p>
            <a:r>
              <a:rPr lang="it-IT" sz="3200" dirty="0" smtClean="0"/>
              <a:t>The </a:t>
            </a:r>
            <a:r>
              <a:rPr lang="it-IT" sz="3200" dirty="0" err="1" smtClean="0"/>
              <a:t>failures</a:t>
            </a:r>
            <a:r>
              <a:rPr lang="it-IT" sz="3200" dirty="0" smtClean="0"/>
              <a:t> </a:t>
            </a:r>
            <a:r>
              <a:rPr lang="it-IT" sz="3200" dirty="0" err="1" smtClean="0"/>
              <a:t>issues</a:t>
            </a:r>
            <a:r>
              <a:rPr lang="it-IT" sz="3200" dirty="0" smtClean="0"/>
              <a:t> 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mitigate by:</a:t>
            </a:r>
          </a:p>
          <a:p>
            <a:pPr lvl="1"/>
            <a:r>
              <a:rPr lang="it-IT" sz="3200" dirty="0" err="1" smtClean="0"/>
              <a:t>choosing</a:t>
            </a:r>
            <a:r>
              <a:rPr lang="it-IT" sz="3200" dirty="0" smtClean="0"/>
              <a:t> an high reliability message broker </a:t>
            </a:r>
            <a:r>
              <a:rPr lang="it-IT" sz="3200" dirty="0" err="1" smtClean="0"/>
              <a:t>infrastructure</a:t>
            </a:r>
            <a:r>
              <a:rPr lang="it-IT" sz="3200" dirty="0" smtClean="0"/>
              <a:t>; </a:t>
            </a:r>
          </a:p>
          <a:p>
            <a:pPr lvl="1"/>
            <a:r>
              <a:rPr lang="it-IT" sz="3200" dirty="0" smtClean="0"/>
              <a:t>the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out </a:t>
            </a:r>
            <a:r>
              <a:rPr lang="it-IT" sz="3200" dirty="0" err="1" smtClean="0"/>
              <a:t>features</a:t>
            </a:r>
            <a:r>
              <a:rPr lang="it-IT" sz="3200" dirty="0" smtClean="0"/>
              <a:t> of the message broker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applied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indipendenplty</a:t>
            </a:r>
            <a:r>
              <a:rPr lang="it-IT" sz="3200" strike="sngStrike" dirty="0" smtClean="0"/>
              <a:t> from the </a:t>
            </a:r>
            <a:r>
              <a:rPr lang="it-IT" sz="3200" strike="sngStrike" dirty="0" err="1" smtClean="0"/>
              <a:t>rest</a:t>
            </a:r>
            <a:r>
              <a:rPr lang="it-IT" sz="3200" strike="sngStrike" dirty="0" smtClean="0"/>
              <a:t> of the </a:t>
            </a:r>
            <a:r>
              <a:rPr lang="it-IT" sz="3200" strike="sngStrike" dirty="0" err="1" smtClean="0"/>
              <a:t>system</a:t>
            </a:r>
            <a:r>
              <a:rPr lang="it-IT" sz="3200" strike="sngStrike" dirty="0" smtClean="0"/>
              <a:t> </a:t>
            </a:r>
            <a:endParaRPr lang="it-IT" sz="3200" strike="sngStrike" dirty="0"/>
          </a:p>
        </p:txBody>
      </p:sp>
    </p:spTree>
    <p:extLst>
      <p:ext uri="{BB962C8B-B14F-4D97-AF65-F5344CB8AC3E}">
        <p14:creationId xmlns:p14="http://schemas.microsoft.com/office/powerpoint/2010/main" val="88927742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5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6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Event</a:t>
            </a:r>
            <a:r>
              <a:rPr lang="it-IT" dirty="0"/>
              <a:t> </a:t>
            </a:r>
            <a:r>
              <a:rPr lang="it-IT" dirty="0" err="1"/>
              <a:t>driven</a:t>
            </a:r>
            <a:r>
              <a:rPr lang="it-IT" dirty="0"/>
              <a:t> </a:t>
            </a:r>
            <a:r>
              <a:rPr lang="it-IT" dirty="0" err="1" smtClean="0"/>
              <a:t>architecture</a:t>
            </a:r>
            <a:r>
              <a:rPr lang="it-IT" dirty="0" smtClean="0"/>
              <a:t>: </a:t>
            </a:r>
            <a:r>
              <a:rPr lang="it-IT" dirty="0" err="1" smtClean="0"/>
              <a:t>system</a:t>
            </a:r>
            <a:r>
              <a:rPr lang="it-IT" dirty="0" smtClean="0"/>
              <a:t> </a:t>
            </a:r>
            <a:r>
              <a:rPr lang="it-IT" dirty="0" err="1" smtClean="0"/>
              <a:t>landscape</a:t>
            </a:r>
            <a:endParaRPr lang="it-IT" dirty="0"/>
          </a:p>
        </p:txBody>
      </p:sp>
      <p:grpSp>
        <p:nvGrpSpPr>
          <p:cNvPr id="9" name="Gruppo 8"/>
          <p:cNvGrpSpPr/>
          <p:nvPr/>
        </p:nvGrpSpPr>
        <p:grpSpPr>
          <a:xfrm>
            <a:off x="1919127" y="5154760"/>
            <a:ext cx="3294062" cy="3633544"/>
            <a:chOff x="6187096" y="5024655"/>
            <a:chExt cx="3294062" cy="3633544"/>
          </a:xfrm>
        </p:grpSpPr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7" name="Gruppo 6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2" name="Rettangolo arrotondato 1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BOOKING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3" name="Cilindro 2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11" name="Ovale 1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12328" name="Fumetto 2 12327"/>
          <p:cNvSpPr/>
          <p:nvPr/>
        </p:nvSpPr>
        <p:spPr bwMode="auto">
          <a:xfrm>
            <a:off x="6759183" y="276768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7" name="Connettore 2 36"/>
          <p:cNvCxnSpPr>
            <a:endCxn id="11" idx="1"/>
          </p:cNvCxnSpPr>
          <p:nvPr/>
        </p:nvCxnSpPr>
        <p:spPr bwMode="auto">
          <a:xfrm flipH="1">
            <a:off x="3662134" y="4099017"/>
            <a:ext cx="4057828" cy="109398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54" name="Freccia a destra con strisce 53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43" name="Gruppo 42"/>
          <p:cNvGrpSpPr/>
          <p:nvPr/>
        </p:nvGrpSpPr>
        <p:grpSpPr>
          <a:xfrm>
            <a:off x="5887844" y="5193004"/>
            <a:ext cx="3294062" cy="3633544"/>
            <a:chOff x="6187096" y="5024655"/>
            <a:chExt cx="3294062" cy="3633544"/>
          </a:xfrm>
        </p:grpSpPr>
        <p:cxnSp>
          <p:nvCxnSpPr>
            <p:cNvPr id="44" name="Connettore 2 43"/>
            <p:cNvCxnSpPr>
              <a:stCxn id="46" idx="0"/>
              <a:endCxn id="51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45" name="Gruppo 44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46" name="Rettangolo arrotondato 45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MANAGEMENT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48" name="Cilindro 47"/>
              <p:cNvSpPr/>
              <p:nvPr/>
            </p:nvSpPr>
            <p:spPr bwMode="auto">
              <a:xfrm>
                <a:off x="7002151" y="7073721"/>
                <a:ext cx="1656184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kumimoji="0" lang="it-IT" sz="3200" b="1" i="0" u="none" strike="noStrike" cap="none" normalizeH="0" baseline="0" dirty="0" err="1" smtClean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rPr>
                  <a:t>MySql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1" name="Ovale 50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grpSp>
        <p:nvGrpSpPr>
          <p:cNvPr id="52" name="Gruppo 51"/>
          <p:cNvGrpSpPr/>
          <p:nvPr/>
        </p:nvGrpSpPr>
        <p:grpSpPr>
          <a:xfrm>
            <a:off x="10084271" y="5193004"/>
            <a:ext cx="3294062" cy="3633544"/>
            <a:chOff x="6187096" y="5024655"/>
            <a:chExt cx="3294062" cy="3633544"/>
          </a:xfrm>
        </p:grpSpPr>
        <p:cxnSp>
          <p:nvCxnSpPr>
            <p:cNvPr id="53" name="Connettore 2 52"/>
            <p:cNvCxnSpPr>
              <a:stCxn id="57" idx="0"/>
              <a:endCxn id="59" idx="4"/>
            </p:cNvCxnSpPr>
            <p:nvPr/>
          </p:nvCxnSpPr>
          <p:spPr bwMode="auto">
            <a:xfrm flipH="1" flipV="1">
              <a:off x="7834126" y="5285798"/>
              <a:ext cx="1" cy="391762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grpSp>
          <p:nvGrpSpPr>
            <p:cNvPr id="56" name="Gruppo 55"/>
            <p:cNvGrpSpPr/>
            <p:nvPr/>
          </p:nvGrpSpPr>
          <p:grpSpPr>
            <a:xfrm>
              <a:off x="6187096" y="5024655"/>
              <a:ext cx="3294062" cy="3633544"/>
              <a:chOff x="6187096" y="5024655"/>
              <a:chExt cx="3294062" cy="3633544"/>
            </a:xfrm>
          </p:grpSpPr>
          <p:sp>
            <p:nvSpPr>
              <p:cNvPr id="57" name="Rettangolo arrotondato 56"/>
              <p:cNvSpPr/>
              <p:nvPr/>
            </p:nvSpPr>
            <p:spPr bwMode="auto">
              <a:xfrm>
                <a:off x="6187096" y="5677560"/>
                <a:ext cx="3294062" cy="2980639"/>
              </a:xfrm>
              <a:prstGeom prst="roundRect">
                <a:avLst/>
              </a:prstGeom>
              <a:solidFill>
                <a:srgbClr val="0070C0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algn="ctr" eaLnBrk="1" hangingPunct="1"/>
                <a:r>
                  <a:rPr lang="it-IT" sz="280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</a:rPr>
                  <a:t>MATERIALIZED</a:t>
                </a:r>
              </a:p>
              <a:p>
                <a:pPr algn="ctr" eaLnBrk="1" hangingPunct="1"/>
                <a:r>
                  <a:rPr kumimoji="0" lang="it-IT" sz="2800" i="0" u="none" strike="noStrike" normalizeH="0" baseline="0" dirty="0" smtClean="0">
                    <a:ln w="18415" cmpd="sng">
                      <a:solidFill>
                        <a:srgbClr val="FFFFFF"/>
                      </a:solidFill>
                      <a:prstDash val="solid"/>
                    </a:ln>
                    <a:solidFill>
                      <a:srgbClr val="FFFFFF"/>
                    </a:solidFill>
                    <a:effectLst>
                      <a:outerShdw blurRad="63500" dir="3600000" algn="tl" rotWithShape="0">
                        <a:srgbClr val="000000">
                          <a:alpha val="70000"/>
                        </a:srgbClr>
                      </a:outerShdw>
                    </a:effectLst>
                    <a:ea typeface="ヒラギノ角ゴ ProN W3" charset="0"/>
                    <a:cs typeface="ヒラギノ角ゴ ProN W3" charset="0"/>
                    <a:sym typeface="Gill Sans" charset="0"/>
                  </a:rPr>
                  <a:t>VIEW</a:t>
                </a:r>
                <a:endParaRPr kumimoji="0" lang="it-IT" sz="2800" i="0" u="none" strike="noStrike" normalizeH="0" baseline="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8" name="Cilindro 57"/>
              <p:cNvSpPr/>
              <p:nvPr/>
            </p:nvSpPr>
            <p:spPr bwMode="auto">
              <a:xfrm>
                <a:off x="6691152" y="7073721"/>
                <a:ext cx="2304255" cy="1209436"/>
              </a:xfrm>
              <a:prstGeom prst="can">
                <a:avLst/>
              </a:prstGeom>
              <a:solidFill>
                <a:schemeClr val="accent2"/>
              </a:solidFill>
              <a:ln w="25400" cap="flat" cmpd="sng" algn="ctr">
                <a:solidFill>
                  <a:schemeClr val="bg1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ctr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r>
                  <a:rPr lang="it-IT" sz="3200" b="1" dirty="0" err="1" smtClean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rPr>
                  <a:t>MongoDB</a:t>
                </a:r>
                <a:endParaRPr kumimoji="0" lang="it-IT" sz="3200" b="1" i="0" u="none" strike="noStrike" cap="none" normalizeH="0" baseline="0" dirty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  <p:sp>
            <p:nvSpPr>
              <p:cNvPr id="59" name="Ovale 58"/>
              <p:cNvSpPr/>
              <p:nvPr/>
            </p:nvSpPr>
            <p:spPr bwMode="auto">
              <a:xfrm flipH="1">
                <a:off x="7698395" y="5024655"/>
                <a:ext cx="271463" cy="261143"/>
              </a:xfrm>
              <a:prstGeom prst="ellipse">
                <a:avLst/>
              </a:prstGeom>
              <a:solidFill>
                <a:schemeClr val="tx1"/>
              </a:solidFill>
              <a:ln w="25400" cap="flat" cmpd="sng" algn="ctr">
                <a:solidFill>
                  <a:srgbClr val="000000"/>
                </a:solidFill>
                <a:prstDash val="solid"/>
                <a:round/>
                <a:headEnd type="none" w="med" len="med"/>
                <a:tailEnd type="none" w="med" len="med"/>
              </a:ln>
              <a:effectLst/>
              <a:extLst/>
            </p:spPr>
            <p:txBody>
              <a:bodyPr vert="horz" wrap="square" lIns="91440" tIns="45720" rIns="91440" bIns="45720" numCol="1" rtlCol="0" anchor="t" anchorCtr="0" compatLnSpc="1">
                <a:prstTxWarp prst="textNoShape">
                  <a:avLst/>
                </a:prstTxWarp>
              </a:bodyPr>
              <a:lstStyle/>
              <a:p>
                <a:pPr marL="0" marR="0" indent="0" algn="ctr" defTabSz="914400" rtl="0" eaLnBrk="1" fontAlgn="base" latinLnBrk="0" hangingPunct="1">
                  <a:lnSpc>
                    <a:spcPct val="100000"/>
                  </a:lnSpc>
                  <a:spcBef>
                    <a:spcPct val="0"/>
                  </a:spcBef>
                  <a:spcAft>
                    <a:spcPct val="0"/>
                  </a:spcAft>
                  <a:buClrTx/>
                  <a:buSzTx/>
                  <a:buFontTx/>
                  <a:buNone/>
                  <a:tabLst/>
                </a:pPr>
                <a:endParaRPr kumimoji="0" lang="it-IT" sz="11200" b="0" i="0" u="none" strike="noStrike" cap="none" normalizeH="0" baseline="0">
                  <a:ln>
                    <a:noFill/>
                  </a:ln>
                  <a:solidFill>
                    <a:srgbClr val="000000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endParaRPr>
              </a:p>
            </p:txBody>
          </p:sp>
        </p:grpSp>
      </p:grpSp>
      <p:sp>
        <p:nvSpPr>
          <p:cNvPr id="61" name="Cilindro 60"/>
          <p:cNvSpPr/>
          <p:nvPr/>
        </p:nvSpPr>
        <p:spPr bwMode="auto">
          <a:xfrm rot="5400000">
            <a:off x="6770506" y="4379566"/>
            <a:ext cx="1800199" cy="13254269"/>
          </a:xfrm>
          <a:prstGeom prst="can">
            <a:avLst/>
          </a:prstGeom>
          <a:solidFill>
            <a:srgbClr val="FF3399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vert270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eaLnBrk="1" latinLnBrk="0" hangingPunct="1">
              <a:lnSpc>
                <a:spcPct val="100000"/>
              </a:lnSpc>
              <a:buClrTx/>
              <a:buSzTx/>
              <a:buFontTx/>
              <a:buNone/>
              <a:tabLst/>
            </a:pPr>
            <a:r>
              <a: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Message </a:t>
            </a:r>
            <a:r>
              <a:rPr lang="it-IT" sz="54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Broker – Apache Kafka</a:t>
            </a:r>
            <a:endParaRPr lang="it-IT" sz="540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</a:endParaRPr>
          </a:p>
        </p:txBody>
      </p:sp>
      <p:cxnSp>
        <p:nvCxnSpPr>
          <p:cNvPr id="85" name="Connettore 2 84"/>
          <p:cNvCxnSpPr>
            <a:endCxn id="51" idx="1"/>
          </p:cNvCxnSpPr>
          <p:nvPr/>
        </p:nvCxnSpPr>
        <p:spPr bwMode="auto">
          <a:xfrm flipH="1">
            <a:off x="7630851" y="4099017"/>
            <a:ext cx="89111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86" name="Connettore 2 85"/>
          <p:cNvCxnSpPr>
            <a:endCxn id="59" idx="7"/>
          </p:cNvCxnSpPr>
          <p:nvPr/>
        </p:nvCxnSpPr>
        <p:spPr bwMode="auto">
          <a:xfrm>
            <a:off x="7719962" y="4099017"/>
            <a:ext cx="3915363" cy="1132231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2" name="Connettore 2 63"/>
          <p:cNvCxnSpPr>
            <a:stCxn id="57" idx="2"/>
          </p:cNvCxnSpPr>
          <p:nvPr/>
        </p:nvCxnSpPr>
        <p:spPr bwMode="auto">
          <a:xfrm>
            <a:off x="11731302" y="8826548"/>
            <a:ext cx="9152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7" name="Connettore 2 63"/>
          <p:cNvCxnSpPr>
            <a:stCxn id="46" idx="2"/>
          </p:cNvCxnSpPr>
          <p:nvPr/>
        </p:nvCxnSpPr>
        <p:spPr bwMode="auto">
          <a:xfrm flipH="1">
            <a:off x="7479495" y="8826548"/>
            <a:ext cx="55380" cy="1289554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108" name="Connettore 2 63"/>
          <p:cNvCxnSpPr>
            <a:stCxn id="2" idx="2"/>
          </p:cNvCxnSpPr>
          <p:nvPr/>
        </p:nvCxnSpPr>
        <p:spPr bwMode="auto">
          <a:xfrm flipH="1">
            <a:off x="3562274" y="8788304"/>
            <a:ext cx="3884" cy="1280055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FF3399"/>
            </a:solidFill>
            <a:prstDash val="sysDash"/>
            <a:round/>
            <a:headEnd type="triangl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35" name="Segnaposto contenuto 2"/>
          <p:cNvSpPr>
            <a:spLocks noGrp="1"/>
          </p:cNvSpPr>
          <p:nvPr>
            <p:ph idx="1"/>
          </p:nvPr>
        </p:nvSpPr>
        <p:spPr>
          <a:xfrm>
            <a:off x="14108782" y="1676400"/>
            <a:ext cx="10103768" cy="9611320"/>
          </a:xfrm>
        </p:spPr>
        <p:txBody>
          <a:bodyPr/>
          <a:lstStyle/>
          <a:p>
            <a:r>
              <a:rPr lang="it-IT" sz="3600" b="1" dirty="0" smtClean="0"/>
              <a:t>Base model of an </a:t>
            </a:r>
            <a:r>
              <a:rPr lang="it-IT" sz="3600" b="1" dirty="0" err="1" smtClean="0"/>
              <a:t>event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driven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architecture</a:t>
            </a:r>
            <a:endParaRPr lang="it-IT" sz="3600" b="1" dirty="0" smtClean="0"/>
          </a:p>
          <a:p>
            <a:pPr lvl="1"/>
            <a:r>
              <a:rPr lang="it-IT" sz="3600" dirty="0" smtClean="0"/>
              <a:t>Business </a:t>
            </a:r>
            <a:r>
              <a:rPr lang="it-IT" sz="3600" dirty="0" err="1" smtClean="0"/>
              <a:t>transation</a:t>
            </a:r>
            <a:r>
              <a:rPr lang="it-IT" sz="3600" dirty="0" smtClean="0"/>
              <a:t> </a:t>
            </a:r>
            <a:r>
              <a:rPr lang="it-IT" sz="3600" dirty="0" err="1" smtClean="0"/>
              <a:t>corresponds</a:t>
            </a:r>
            <a:r>
              <a:rPr lang="it-IT" sz="3600" dirty="0" smtClean="0"/>
              <a:t> to a </a:t>
            </a:r>
            <a:r>
              <a:rPr lang="it-IT" sz="3600" dirty="0" err="1" smtClean="0"/>
              <a:t>series</a:t>
            </a:r>
            <a:r>
              <a:rPr lang="it-IT" sz="3600" dirty="0" smtClean="0"/>
              <a:t> of </a:t>
            </a:r>
            <a:r>
              <a:rPr lang="it-IT" sz="3600" dirty="0" err="1" smtClean="0"/>
              <a:t>steps</a:t>
            </a:r>
            <a:endParaRPr lang="it-IT" sz="3600" dirty="0" smtClean="0"/>
          </a:p>
          <a:p>
            <a:pPr lvl="1"/>
            <a:r>
              <a:rPr lang="it-IT" sz="3600" dirty="0" smtClean="0"/>
              <a:t>For </a:t>
            </a:r>
            <a:r>
              <a:rPr lang="it-IT" sz="3600" dirty="0" err="1" smtClean="0"/>
              <a:t>each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microservice update a business </a:t>
            </a:r>
            <a:r>
              <a:rPr lang="it-IT" sz="3600" dirty="0" err="1" smtClean="0"/>
              <a:t>entity</a:t>
            </a:r>
            <a:r>
              <a:rPr lang="it-IT" sz="3600" dirty="0" smtClean="0"/>
              <a:t> an </a:t>
            </a:r>
            <a:r>
              <a:rPr lang="it-IT" sz="3600" dirty="0" err="1" smtClean="0"/>
              <a:t>publish</a:t>
            </a:r>
            <a:r>
              <a:rPr lang="it-IT" sz="3600" dirty="0" smtClean="0"/>
              <a:t> an </a:t>
            </a:r>
            <a:r>
              <a:rPr lang="it-IT" sz="3600" dirty="0" err="1" smtClean="0"/>
              <a:t>event</a:t>
            </a:r>
            <a:r>
              <a:rPr lang="it-IT" sz="3600" dirty="0" smtClean="0"/>
              <a:t>  </a:t>
            </a:r>
            <a:r>
              <a:rPr lang="it-IT" sz="3600" dirty="0" err="1" smtClean="0"/>
              <a:t>triggering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next</a:t>
            </a:r>
            <a:r>
              <a:rPr lang="it-IT" sz="3600" dirty="0" smtClean="0"/>
              <a:t> </a:t>
            </a:r>
            <a:r>
              <a:rPr lang="it-IT" sz="3600" dirty="0" err="1" smtClean="0"/>
              <a:t>step</a:t>
            </a:r>
            <a:endParaRPr lang="it-IT" sz="3600" dirty="0" smtClean="0"/>
          </a:p>
          <a:p>
            <a:pPr lvl="1"/>
            <a:r>
              <a:rPr lang="it-IT" sz="3600" dirty="0" err="1" smtClean="0"/>
              <a:t>Materialized</a:t>
            </a:r>
            <a:r>
              <a:rPr lang="it-IT" sz="3600" dirty="0" smtClean="0"/>
              <a:t> </a:t>
            </a:r>
            <a:r>
              <a:rPr lang="it-IT" sz="3600" dirty="0" err="1" smtClean="0"/>
              <a:t>view</a:t>
            </a:r>
            <a:r>
              <a:rPr lang="it-IT" sz="3600" dirty="0" smtClean="0"/>
              <a:t> </a:t>
            </a:r>
            <a:r>
              <a:rPr lang="it-IT" sz="3600" dirty="0" err="1" smtClean="0"/>
              <a:t>uses</a:t>
            </a:r>
            <a:r>
              <a:rPr lang="it-IT" sz="3600" dirty="0" smtClean="0"/>
              <a:t>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events</a:t>
            </a:r>
            <a:r>
              <a:rPr lang="it-IT" sz="3600" dirty="0" smtClean="0"/>
              <a:t> to join data </a:t>
            </a:r>
            <a:r>
              <a:rPr lang="it-IT" sz="3600" dirty="0" err="1" smtClean="0"/>
              <a:t>owned</a:t>
            </a:r>
            <a:r>
              <a:rPr lang="it-IT" sz="3600" dirty="0" smtClean="0"/>
              <a:t> by </a:t>
            </a:r>
            <a:r>
              <a:rPr lang="it-IT" sz="3600" dirty="0" err="1" smtClean="0"/>
              <a:t>different</a:t>
            </a:r>
            <a:r>
              <a:rPr lang="it-IT" sz="3600" dirty="0" smtClean="0"/>
              <a:t>  </a:t>
            </a:r>
            <a:r>
              <a:rPr lang="it-IT" sz="3600" dirty="0" err="1" smtClean="0"/>
              <a:t>services</a:t>
            </a:r>
            <a:endParaRPr lang="it-IT" sz="3600" dirty="0" smtClean="0"/>
          </a:p>
          <a:p>
            <a:endParaRPr lang="it-IT" sz="3600" dirty="0" smtClean="0"/>
          </a:p>
          <a:p>
            <a:r>
              <a:rPr lang="it-IT" sz="3600" b="1" dirty="0" err="1" smtClean="0"/>
              <a:t>Example</a:t>
            </a:r>
            <a:r>
              <a:rPr lang="it-IT" sz="3600" b="1" dirty="0" smtClean="0"/>
              <a:t> of «</a:t>
            </a:r>
            <a:r>
              <a:rPr lang="it-IT" sz="3600" b="1" dirty="0" err="1" smtClean="0"/>
              <a:t>poliglot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persistance</a:t>
            </a:r>
            <a:r>
              <a:rPr lang="it-IT" sz="3600" b="1" dirty="0" smtClean="0"/>
              <a:t>»</a:t>
            </a:r>
          </a:p>
          <a:p>
            <a:pPr lvl="1"/>
            <a:r>
              <a:rPr lang="it-IT" sz="3600" b="1" i="1" dirty="0"/>
              <a:t>Booking</a:t>
            </a:r>
            <a:r>
              <a:rPr lang="it-IT" sz="3600" dirty="0"/>
              <a:t> and </a:t>
            </a:r>
            <a:r>
              <a:rPr lang="it-IT" sz="3600" b="1" i="1" dirty="0"/>
              <a:t>Management</a:t>
            </a:r>
            <a:r>
              <a:rPr lang="it-IT" sz="3600" i="1" dirty="0"/>
              <a:t>  </a:t>
            </a:r>
            <a:r>
              <a:rPr lang="it-IT" sz="3600" dirty="0" err="1"/>
              <a:t>services</a:t>
            </a:r>
            <a:r>
              <a:rPr lang="it-IT" sz="3600" dirty="0"/>
              <a:t> with a </a:t>
            </a:r>
            <a:r>
              <a:rPr lang="it-IT" sz="3600" dirty="0" err="1"/>
              <a:t>MySql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lvl="1"/>
            <a:r>
              <a:rPr lang="it-IT" sz="3600" b="1" i="1" dirty="0" err="1"/>
              <a:t>Materialized</a:t>
            </a:r>
            <a:r>
              <a:rPr lang="it-IT" sz="3600" b="1" i="1" dirty="0"/>
              <a:t> </a:t>
            </a:r>
            <a:r>
              <a:rPr lang="it-IT" sz="3600" b="1" i="1" dirty="0" err="1"/>
              <a:t>view</a:t>
            </a:r>
            <a:r>
              <a:rPr lang="it-IT" sz="3600" b="1" i="1" dirty="0"/>
              <a:t> </a:t>
            </a:r>
            <a:r>
              <a:rPr lang="it-IT" sz="3600" dirty="0"/>
              <a:t>service with a </a:t>
            </a:r>
            <a:r>
              <a:rPr lang="it-IT" sz="3600" dirty="0" err="1"/>
              <a:t>Mongo</a:t>
            </a:r>
            <a:r>
              <a:rPr lang="it-IT" sz="3600" dirty="0"/>
              <a:t> data </a:t>
            </a:r>
            <a:r>
              <a:rPr lang="it-IT" sz="3600" dirty="0" err="1"/>
              <a:t>store</a:t>
            </a:r>
            <a:endParaRPr lang="it-IT" sz="3600" dirty="0"/>
          </a:p>
          <a:p>
            <a:pPr marL="0" indent="0">
              <a:buNone/>
            </a:pPr>
            <a:endParaRPr lang="it-IT" sz="3600" dirty="0" smtClean="0"/>
          </a:p>
          <a:p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397365092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54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4" grpId="0" animBg="1"/>
    </p:bldLst>
  </p:timing>
</p:sld>
</file>

<file path=ppt/slides/slide5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>
          <a:xfrm>
            <a:off x="617538" y="527050"/>
            <a:ext cx="23134637" cy="1358900"/>
          </a:xfrm>
        </p:spPr>
        <p:txBody>
          <a:bodyPr/>
          <a:lstStyle/>
          <a:p>
            <a:r>
              <a:rPr lang="it-IT" dirty="0" smtClean="0"/>
              <a:t>Base model: </a:t>
            </a:r>
            <a:r>
              <a:rPr lang="it-IT" dirty="0" err="1" smtClean="0"/>
              <a:t>topics</a:t>
            </a:r>
            <a:r>
              <a:rPr lang="it-IT" dirty="0" smtClean="0"/>
              <a:t> </a:t>
            </a:r>
            <a:r>
              <a:rPr lang="it-IT" dirty="0" err="1" smtClean="0"/>
              <a:t>publish</a:t>
            </a:r>
            <a:r>
              <a:rPr lang="it-IT" dirty="0" smtClean="0"/>
              <a:t> and </a:t>
            </a:r>
            <a:r>
              <a:rPr lang="it-IT" dirty="0" err="1" smtClean="0"/>
              <a:t>subscribe</a:t>
            </a:r>
            <a:r>
              <a:rPr lang="it-IT" dirty="0" smtClean="0"/>
              <a:t> </a:t>
            </a:r>
            <a:r>
              <a:rPr lang="it-IT" dirty="0" err="1" smtClean="0"/>
              <a:t>details</a:t>
            </a:r>
            <a:endParaRPr lang="it-IT" dirty="0"/>
          </a:p>
        </p:txBody>
      </p:sp>
      <p:pic>
        <p:nvPicPr>
          <p:cNvPr id="4098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5703237" y="3495180"/>
            <a:ext cx="7698177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099" name="Picture 3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8150975" y="3344479"/>
            <a:ext cx="7552262" cy="4599198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pic>
        <p:nvPicPr>
          <p:cNvPr id="4100" name="Picture 4"/>
          <p:cNvPicPr>
            <a:picLocks noChangeAspect="1" noChangeArrowheads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10680" y="3495180"/>
            <a:ext cx="7669823" cy="44484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7" name="Freccia a destra con strisce 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19" name="Gruppo 18"/>
          <p:cNvGrpSpPr/>
          <p:nvPr/>
        </p:nvGrpSpPr>
        <p:grpSpPr>
          <a:xfrm>
            <a:off x="958753" y="8180926"/>
            <a:ext cx="4866355" cy="584775"/>
            <a:chOff x="958753" y="6552151"/>
            <a:chExt cx="4866355" cy="584775"/>
          </a:xfrm>
        </p:grpSpPr>
        <p:cxnSp>
          <p:nvCxnSpPr>
            <p:cNvPr id="8" name="Connettore 2 63"/>
            <p:cNvCxnSpPr/>
            <p:nvPr/>
          </p:nvCxnSpPr>
          <p:spPr bwMode="auto">
            <a:xfrm rot="10800000">
              <a:off x="958753" y="6844538"/>
              <a:ext cx="2286988" cy="1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chemeClr val="tx1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3" name="CasellaDiTesto 12"/>
            <p:cNvSpPr txBox="1"/>
            <p:nvPr/>
          </p:nvSpPr>
          <p:spPr>
            <a:xfrm>
              <a:off x="3323315" y="6552151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err="1" smtClean="0"/>
                <a:t>Subscriber</a:t>
              </a:r>
              <a:endParaRPr lang="it-IT" sz="3200" b="1" dirty="0"/>
            </a:p>
          </p:txBody>
        </p:sp>
      </p:grpSp>
      <p:grpSp>
        <p:nvGrpSpPr>
          <p:cNvPr id="18" name="Gruppo 17"/>
          <p:cNvGrpSpPr/>
          <p:nvPr/>
        </p:nvGrpSpPr>
        <p:grpSpPr>
          <a:xfrm>
            <a:off x="965038" y="8765701"/>
            <a:ext cx="4900765" cy="584775"/>
            <a:chOff x="958755" y="7136926"/>
            <a:chExt cx="4900765" cy="584775"/>
          </a:xfrm>
        </p:grpSpPr>
        <p:cxnSp>
          <p:nvCxnSpPr>
            <p:cNvPr id="9" name="Connettore 2 63"/>
            <p:cNvCxnSpPr/>
            <p:nvPr/>
          </p:nvCxnSpPr>
          <p:spPr bwMode="auto">
            <a:xfrm rot="10800000">
              <a:off x="958755" y="7429313"/>
              <a:ext cx="2283102" cy="12700"/>
            </a:xfrm>
            <a:prstGeom prst="curvedConnector3">
              <a:avLst>
                <a:gd name="adj1" fmla="val 50000"/>
              </a:avLst>
            </a:prstGeom>
            <a:solidFill>
              <a:srgbClr val="BBE0E3"/>
            </a:solidFill>
            <a:ln w="1016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7" name="CasellaDiTesto 16"/>
            <p:cNvSpPr txBox="1"/>
            <p:nvPr/>
          </p:nvSpPr>
          <p:spPr>
            <a:xfrm>
              <a:off x="3357727" y="7136926"/>
              <a:ext cx="2501793" cy="584775"/>
            </a:xfrm>
            <a:prstGeom prst="rect">
              <a:avLst/>
            </a:prstGeom>
            <a:noFill/>
          </p:spPr>
          <p:txBody>
            <a:bodyPr wrap="square" rtlCol="0">
              <a:spAutoFit/>
            </a:bodyPr>
            <a:lstStyle/>
            <a:p>
              <a:r>
                <a:rPr lang="it-IT" sz="3200" b="1" dirty="0" smtClean="0"/>
                <a:t>Publisher</a:t>
              </a:r>
              <a:endParaRPr lang="it-IT" sz="3200" b="1" dirty="0"/>
            </a:p>
          </p:txBody>
        </p:sp>
      </p:grpSp>
    </p:spTree>
    <p:extLst>
      <p:ext uri="{BB962C8B-B14F-4D97-AF65-F5344CB8AC3E}">
        <p14:creationId xmlns:p14="http://schemas.microsoft.com/office/powerpoint/2010/main" val="155485231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1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0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7" grpId="0" animBg="1"/>
    </p:bldLst>
  </p:timing>
</p:sld>
</file>

<file path=ppt/slides/slide5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2290" name="Gruppo 5"/>
          <p:cNvGrpSpPr>
            <a:grpSpLocks/>
          </p:cNvGrpSpPr>
          <p:nvPr/>
        </p:nvGrpSpPr>
        <p:grpSpPr bwMode="auto">
          <a:xfrm>
            <a:off x="2600325" y="2052638"/>
            <a:ext cx="17992725" cy="10067849"/>
            <a:chOff x="1371600" y="681317"/>
            <a:chExt cx="17992167" cy="10067597"/>
          </a:xfrm>
        </p:grpSpPr>
        <p:sp>
          <p:nvSpPr>
            <p:cNvPr id="12325" name="Rettangolo 1"/>
            <p:cNvSpPr>
              <a:spLocks noChangeArrowheads="1"/>
            </p:cNvSpPr>
            <p:nvPr/>
          </p:nvSpPr>
          <p:spPr bwMode="auto">
            <a:xfrm>
              <a:off x="1371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A</a:t>
              </a:r>
            </a:p>
            <a:p>
              <a:pPr algn="ctr" eaLnBrk="1" hangingPunct="1"/>
              <a:r>
                <a:rPr lang="it-IT" sz="2400"/>
                <a:t>BOOKING </a:t>
              </a:r>
            </a:p>
          </p:txBody>
        </p:sp>
        <p:cxnSp>
          <p:nvCxnSpPr>
            <p:cNvPr id="4" name="Connettore 2 3"/>
            <p:cNvCxnSpPr>
              <a:stCxn id="12325" idx="2"/>
            </p:cNvCxnSpPr>
            <p:nvPr/>
          </p:nvCxnSpPr>
          <p:spPr bwMode="auto">
            <a:xfrm flipH="1">
              <a:off x="2743157" y="1905001"/>
              <a:ext cx="43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7" name="Rettangolo 58"/>
            <p:cNvSpPr>
              <a:spLocks noChangeArrowheads="1"/>
            </p:cNvSpPr>
            <p:nvPr/>
          </p:nvSpPr>
          <p:spPr bwMode="auto">
            <a:xfrm>
              <a:off x="4419600" y="685800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B</a:t>
              </a:r>
            </a:p>
            <a:p>
              <a:pPr algn="ctr" eaLnBrk="1" hangingPunct="1"/>
              <a:r>
                <a:rPr lang="it-IT" sz="2400"/>
                <a:t>MANAGEMENT</a:t>
              </a:r>
            </a:p>
          </p:txBody>
        </p:sp>
        <p:cxnSp>
          <p:nvCxnSpPr>
            <p:cNvPr id="60" name="Connettore 2 59"/>
            <p:cNvCxnSpPr>
              <a:stCxn id="12327" idx="2"/>
            </p:cNvCxnSpPr>
            <p:nvPr/>
          </p:nvCxnSpPr>
          <p:spPr bwMode="auto">
            <a:xfrm flipH="1">
              <a:off x="5791200" y="1905001"/>
              <a:ext cx="1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29" name="Rettangolo 62"/>
            <p:cNvSpPr>
              <a:spLocks noChangeArrowheads="1"/>
            </p:cNvSpPr>
            <p:nvPr/>
          </p:nvSpPr>
          <p:spPr bwMode="auto">
            <a:xfrm>
              <a:off x="7476567" y="681317"/>
              <a:ext cx="2743200" cy="1219201"/>
            </a:xfrm>
            <a:prstGeom prst="rect">
              <a:avLst/>
            </a:prstGeom>
            <a:solidFill>
              <a:srgbClr val="00B0F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/>
                <a:t>SERVICE C</a:t>
              </a:r>
            </a:p>
            <a:p>
              <a:pPr algn="ctr" eaLnBrk="1" hangingPunct="1"/>
              <a:r>
                <a:rPr lang="it-IT" sz="2400"/>
                <a:t>MATERIALIZED VIEW</a:t>
              </a:r>
            </a:p>
          </p:txBody>
        </p:sp>
        <p:cxnSp>
          <p:nvCxnSpPr>
            <p:cNvPr id="64" name="Connettore 2 63"/>
            <p:cNvCxnSpPr>
              <a:stCxn id="12329" idx="2"/>
            </p:cNvCxnSpPr>
            <p:nvPr/>
          </p:nvCxnSpPr>
          <p:spPr bwMode="auto">
            <a:xfrm flipH="1">
              <a:off x="8848166" y="1900518"/>
              <a:ext cx="1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1" name="Rettangolo 66"/>
            <p:cNvSpPr>
              <a:spLocks noChangeArrowheads="1"/>
            </p:cNvSpPr>
            <p:nvPr/>
          </p:nvSpPr>
          <p:spPr bwMode="auto">
            <a:xfrm>
              <a:off x="10520085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#1</a:t>
              </a:r>
            </a:p>
            <a:p>
              <a:pPr algn="ctr" eaLnBrk="1" hangingPunct="1"/>
              <a:r>
                <a:rPr lang="it-IT" sz="2400" dirty="0" smtClean="0"/>
                <a:t>PENDING REQUESTS</a:t>
              </a:r>
              <a:endParaRPr lang="it-IT" sz="2400" dirty="0"/>
            </a:p>
          </p:txBody>
        </p:sp>
        <p:cxnSp>
          <p:nvCxnSpPr>
            <p:cNvPr id="68" name="Connettore 2 67"/>
            <p:cNvCxnSpPr>
              <a:stCxn id="12331" idx="2"/>
            </p:cNvCxnSpPr>
            <p:nvPr/>
          </p:nvCxnSpPr>
          <p:spPr bwMode="auto">
            <a:xfrm flipH="1">
              <a:off x="11883699" y="1900518"/>
              <a:ext cx="7987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3" name="Rettangolo 70"/>
            <p:cNvSpPr>
              <a:spLocks noChangeArrowheads="1"/>
            </p:cNvSpPr>
            <p:nvPr/>
          </p:nvSpPr>
          <p:spPr bwMode="auto">
            <a:xfrm>
              <a:off x="13572567" y="685800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#2</a:t>
              </a:r>
            </a:p>
            <a:p>
              <a:pPr algn="ctr" eaLnBrk="1" hangingPunct="1"/>
              <a:endParaRPr lang="it-IT" sz="2400" dirty="0" smtClean="0"/>
            </a:p>
            <a:p>
              <a:pPr algn="ctr" eaLnBrk="1" hangingPunct="1"/>
              <a:r>
                <a:rPr lang="it-IT" sz="2400" dirty="0" smtClean="0"/>
                <a:t>CONFIRMED</a:t>
              </a:r>
              <a:endParaRPr lang="it-IT" sz="2400" dirty="0"/>
            </a:p>
          </p:txBody>
        </p:sp>
        <p:cxnSp>
          <p:nvCxnSpPr>
            <p:cNvPr id="72" name="Connettore 2 71"/>
            <p:cNvCxnSpPr>
              <a:stCxn id="12333" idx="2"/>
            </p:cNvCxnSpPr>
            <p:nvPr/>
          </p:nvCxnSpPr>
          <p:spPr bwMode="auto">
            <a:xfrm>
              <a:off x="14944167" y="1905001"/>
              <a:ext cx="137" cy="8843913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2335" name="Rettangolo 74"/>
            <p:cNvSpPr>
              <a:spLocks noChangeArrowheads="1"/>
            </p:cNvSpPr>
            <p:nvPr/>
          </p:nvSpPr>
          <p:spPr bwMode="auto">
            <a:xfrm>
              <a:off x="16620567" y="681317"/>
              <a:ext cx="2743200" cy="1219201"/>
            </a:xfrm>
            <a:prstGeom prst="rect">
              <a:avLst/>
            </a:prstGeom>
            <a:solidFill>
              <a:srgbClr val="FFC000"/>
            </a:solidFill>
            <a:ln w="25400" algn="ctr">
              <a:solidFill>
                <a:srgbClr val="000000"/>
              </a:solidFill>
              <a:round/>
              <a:headEnd/>
              <a:tailEnd/>
            </a:ln>
          </p:spPr>
          <p:txBody>
            <a:bodyPr anchor="ctr"/>
            <a:lstStyle/>
            <a:p>
              <a:pPr algn="ctr" eaLnBrk="1" hangingPunct="1"/>
              <a:r>
                <a:rPr lang="it-IT" sz="2400" dirty="0"/>
                <a:t>TOPIC </a:t>
              </a:r>
              <a:r>
                <a:rPr lang="it-IT" sz="2400" dirty="0" smtClean="0"/>
                <a:t>#3</a:t>
              </a:r>
            </a:p>
            <a:p>
              <a:pPr algn="ctr" eaLnBrk="1" hangingPunct="1"/>
              <a:r>
                <a:rPr lang="it-IT" sz="2400" dirty="0" smtClean="0"/>
                <a:t>NOT CONFIRMED</a:t>
              </a:r>
              <a:endParaRPr lang="it-IT" sz="2400" dirty="0"/>
            </a:p>
          </p:txBody>
        </p:sp>
        <p:cxnSp>
          <p:nvCxnSpPr>
            <p:cNvPr id="76" name="Connettore 2 75"/>
            <p:cNvCxnSpPr>
              <a:stCxn id="12335" idx="2"/>
            </p:cNvCxnSpPr>
            <p:nvPr/>
          </p:nvCxnSpPr>
          <p:spPr bwMode="auto">
            <a:xfrm>
              <a:off x="17992168" y="1900518"/>
              <a:ext cx="42" cy="8848396"/>
            </a:xfrm>
            <a:prstGeom prst="straightConnector1">
              <a:avLst/>
            </a:prstGeom>
            <a:solidFill>
              <a:srgbClr val="BBE0E3"/>
            </a:solidFill>
            <a:ln w="38100" cap="flat" cmpd="sng" algn="ctr">
              <a:solidFill>
                <a:schemeClr val="tx1"/>
              </a:solidFill>
              <a:prstDash val="solid"/>
              <a:round/>
              <a:headEnd type="none" w="med" len="med"/>
              <a:tailEnd type="oval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291" name="Rettangolo 27"/>
          <p:cNvSpPr>
            <a:spLocks noChangeArrowheads="1"/>
          </p:cNvSpPr>
          <p:nvPr/>
        </p:nvSpPr>
        <p:spPr bwMode="auto">
          <a:xfrm>
            <a:off x="3819525" y="358140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2" name="Gruppo 1"/>
          <p:cNvGrpSpPr/>
          <p:nvPr/>
        </p:nvGrpSpPr>
        <p:grpSpPr>
          <a:xfrm>
            <a:off x="4276725" y="3779838"/>
            <a:ext cx="8686800" cy="711200"/>
            <a:chOff x="3048000" y="2408238"/>
            <a:chExt cx="8686800" cy="711200"/>
          </a:xfrm>
        </p:grpSpPr>
        <p:sp>
          <p:nvSpPr>
            <p:cNvPr id="12292" name="Freccia a destra 28"/>
            <p:cNvSpPr>
              <a:spLocks noChangeArrowheads="1"/>
            </p:cNvSpPr>
            <p:nvPr/>
          </p:nvSpPr>
          <p:spPr bwMode="auto">
            <a:xfrm>
              <a:off x="3048000" y="2814638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3" name="CasellaDiTesto 29"/>
            <p:cNvSpPr txBox="1">
              <a:spLocks noChangeArrowheads="1"/>
            </p:cNvSpPr>
            <p:nvPr/>
          </p:nvSpPr>
          <p:spPr bwMode="auto">
            <a:xfrm>
              <a:off x="9499893" y="2408238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grpSp>
        <p:nvGrpSpPr>
          <p:cNvPr id="5" name="Gruppo 4"/>
          <p:cNvGrpSpPr/>
          <p:nvPr/>
        </p:nvGrpSpPr>
        <p:grpSpPr>
          <a:xfrm>
            <a:off x="7135813" y="4657725"/>
            <a:ext cx="5838451" cy="676275"/>
            <a:chOff x="5907088" y="3286125"/>
            <a:chExt cx="5838451" cy="676275"/>
          </a:xfrm>
        </p:grpSpPr>
        <p:sp>
          <p:nvSpPr>
            <p:cNvPr id="12294" name="Freccia a destra 107"/>
            <p:cNvSpPr>
              <a:spLocks noChangeArrowheads="1"/>
            </p:cNvSpPr>
            <p:nvPr/>
          </p:nvSpPr>
          <p:spPr bwMode="auto">
            <a:xfrm flipH="1">
              <a:off x="5907088" y="3657600"/>
              <a:ext cx="5743575" cy="304800"/>
            </a:xfrm>
            <a:prstGeom prst="rightArrow">
              <a:avLst>
                <a:gd name="adj1" fmla="val 50000"/>
                <a:gd name="adj2" fmla="val 49988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295" name="CasellaDiTesto 117"/>
            <p:cNvSpPr txBox="1">
              <a:spLocks noChangeArrowheads="1"/>
            </p:cNvSpPr>
            <p:nvPr/>
          </p:nvSpPr>
          <p:spPr bwMode="auto">
            <a:xfrm>
              <a:off x="9026525" y="3286125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296" name="Rettangolo 103"/>
          <p:cNvSpPr>
            <a:spLocks noChangeArrowheads="1"/>
          </p:cNvSpPr>
          <p:nvPr/>
        </p:nvSpPr>
        <p:spPr bwMode="auto">
          <a:xfrm>
            <a:off x="12963525" y="4419600"/>
            <a:ext cx="298450" cy="1758156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7" name="Rettangolo 103"/>
          <p:cNvSpPr>
            <a:spLocks noChangeArrowheads="1"/>
          </p:cNvSpPr>
          <p:nvPr/>
        </p:nvSpPr>
        <p:spPr bwMode="auto">
          <a:xfrm>
            <a:off x="9925050" y="57070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8" name="Freccia a destra 107"/>
          <p:cNvSpPr>
            <a:spLocks noChangeArrowheads="1"/>
          </p:cNvSpPr>
          <p:nvPr/>
        </p:nvSpPr>
        <p:spPr bwMode="auto">
          <a:xfrm flipH="1">
            <a:off x="10229850" y="5810250"/>
            <a:ext cx="2686050" cy="304800"/>
          </a:xfrm>
          <a:prstGeom prst="rightArrow">
            <a:avLst>
              <a:gd name="adj1" fmla="val 50000"/>
              <a:gd name="adj2" fmla="val 50019"/>
            </a:avLst>
          </a:prstGeom>
          <a:solidFill>
            <a:srgbClr val="0070C0"/>
          </a:solidFill>
          <a:ln>
            <a:noFill/>
          </a:ln>
          <a:extLs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299" name="CasellaDiTesto 117"/>
          <p:cNvSpPr txBox="1">
            <a:spLocks noChangeArrowheads="1"/>
          </p:cNvSpPr>
          <p:nvPr/>
        </p:nvSpPr>
        <p:spPr bwMode="auto">
          <a:xfrm>
            <a:off x="10290175" y="5399088"/>
            <a:ext cx="2719014" cy="523220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wrap="none">
            <a:spAutoFit/>
          </a:bodyPr>
          <a:lstStyle>
            <a:lvl1pPr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1pPr>
            <a:lvl2pPr marL="742950" indent="-28575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2pPr>
            <a:lvl3pPr marL="11430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3pPr>
            <a:lvl4pPr marL="16002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4pPr>
            <a:lvl5pPr marL="2057400" indent="-228600"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5pPr>
            <a:lvl6pPr marL="25146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6pPr>
            <a:lvl7pPr marL="29718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7pPr>
            <a:lvl8pPr marL="34290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8pPr>
            <a:lvl9pPr marL="3886200" indent="-228600" eaLnBrk="0" fontAlgn="base" hangingPunct="0">
              <a:spcBef>
                <a:spcPct val="0"/>
              </a:spcBef>
              <a:spcAft>
                <a:spcPct val="0"/>
              </a:spcAft>
              <a:defRPr sz="11200">
                <a:solidFill>
                  <a:srgbClr val="000000"/>
                </a:solidFill>
                <a:latin typeface="Gill Sans" charset="0"/>
                <a:ea typeface="ヒラギノ角ゴ ProN W3" charset="-128"/>
                <a:sym typeface="Gill Sans" charset="0"/>
              </a:defRPr>
            </a:lvl9pPr>
          </a:lstStyle>
          <a:p>
            <a:r>
              <a:rPr lang="it-IT" sz="2800" b="1" dirty="0"/>
              <a:t>&lt;SUBSCRIBE&gt;</a:t>
            </a:r>
          </a:p>
        </p:txBody>
      </p:sp>
      <p:sp>
        <p:nvSpPr>
          <p:cNvPr id="12300" name="Rettangolo 103"/>
          <p:cNvSpPr>
            <a:spLocks noChangeArrowheads="1"/>
          </p:cNvSpPr>
          <p:nvPr/>
        </p:nvSpPr>
        <p:spPr bwMode="auto">
          <a:xfrm>
            <a:off x="16021050" y="6562725"/>
            <a:ext cx="304800" cy="207803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6" name="Gruppo 5"/>
          <p:cNvGrpSpPr/>
          <p:nvPr/>
        </p:nvGrpSpPr>
        <p:grpSpPr>
          <a:xfrm>
            <a:off x="7229475" y="6315730"/>
            <a:ext cx="8686800" cy="694670"/>
            <a:chOff x="6000750" y="4944130"/>
            <a:chExt cx="8686800" cy="694670"/>
          </a:xfrm>
        </p:grpSpPr>
        <p:sp>
          <p:nvSpPr>
            <p:cNvPr id="12301" name="Freccia a destra 28"/>
            <p:cNvSpPr>
              <a:spLocks noChangeArrowheads="1"/>
            </p:cNvSpPr>
            <p:nvPr/>
          </p:nvSpPr>
          <p:spPr bwMode="auto">
            <a:xfrm>
              <a:off x="6000750" y="5334000"/>
              <a:ext cx="8686800" cy="304800"/>
            </a:xfrm>
            <a:prstGeom prst="rightArrow">
              <a:avLst>
                <a:gd name="adj1" fmla="val 50000"/>
                <a:gd name="adj2" fmla="val 50007"/>
              </a:avLst>
            </a:prstGeom>
            <a:solidFill>
              <a:srgbClr val="00B05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25400" algn="ctr">
                  <a:solidFill>
                    <a:srgbClr val="000000"/>
                  </a:solidFill>
                  <a:round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2" name="CasellaDiTesto 29"/>
            <p:cNvSpPr txBox="1">
              <a:spLocks noChangeArrowheads="1"/>
            </p:cNvSpPr>
            <p:nvPr/>
          </p:nvSpPr>
          <p:spPr bwMode="auto">
            <a:xfrm>
              <a:off x="12482128" y="494413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</p:grpSp>
      <p:sp>
        <p:nvSpPr>
          <p:cNvPr id="12303" name="Rettangolo 27"/>
          <p:cNvSpPr>
            <a:spLocks noChangeArrowheads="1"/>
          </p:cNvSpPr>
          <p:nvPr/>
        </p:nvSpPr>
        <p:spPr bwMode="auto">
          <a:xfrm>
            <a:off x="3802063" y="7399338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7" name="Gruppo 6"/>
          <p:cNvGrpSpPr/>
          <p:nvPr/>
        </p:nvGrpSpPr>
        <p:grpSpPr>
          <a:xfrm>
            <a:off x="4164013" y="7029450"/>
            <a:ext cx="11753476" cy="674688"/>
            <a:chOff x="2935288" y="5657850"/>
            <a:chExt cx="11753476" cy="674688"/>
          </a:xfrm>
        </p:grpSpPr>
        <p:sp>
          <p:nvSpPr>
            <p:cNvPr id="12304" name="Freccia a destra 107"/>
            <p:cNvSpPr>
              <a:spLocks noChangeArrowheads="1"/>
            </p:cNvSpPr>
            <p:nvPr/>
          </p:nvSpPr>
          <p:spPr bwMode="auto">
            <a:xfrm flipH="1">
              <a:off x="2935288" y="6027738"/>
              <a:ext cx="11734800" cy="304800"/>
            </a:xfrm>
            <a:prstGeom prst="rightArrow">
              <a:avLst>
                <a:gd name="adj1" fmla="val 50000"/>
                <a:gd name="adj2" fmla="val 50086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  <p:sp>
          <p:nvSpPr>
            <p:cNvPr id="12305" name="CasellaDiTesto 117"/>
            <p:cNvSpPr txBox="1">
              <a:spLocks noChangeArrowheads="1"/>
            </p:cNvSpPr>
            <p:nvPr/>
          </p:nvSpPr>
          <p:spPr bwMode="auto">
            <a:xfrm>
              <a:off x="11969750" y="5657850"/>
              <a:ext cx="271901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</p:grpSp>
      <p:sp>
        <p:nvSpPr>
          <p:cNvPr id="12306" name="Rettangolo 103"/>
          <p:cNvSpPr>
            <a:spLocks noChangeArrowheads="1"/>
          </p:cNvSpPr>
          <p:nvPr/>
        </p:nvSpPr>
        <p:spPr bwMode="auto">
          <a:xfrm>
            <a:off x="6831013" y="4876800"/>
            <a:ext cx="304800" cy="464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7" name="Rettangolo 103"/>
          <p:cNvSpPr>
            <a:spLocks noChangeArrowheads="1"/>
          </p:cNvSpPr>
          <p:nvPr/>
        </p:nvSpPr>
        <p:spPr bwMode="auto">
          <a:xfrm>
            <a:off x="9925050" y="8170863"/>
            <a:ext cx="304800" cy="94138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09" name="Rettangolo 103"/>
          <p:cNvSpPr>
            <a:spLocks noChangeArrowheads="1"/>
          </p:cNvSpPr>
          <p:nvPr/>
        </p:nvSpPr>
        <p:spPr bwMode="auto">
          <a:xfrm>
            <a:off x="19069050" y="9529763"/>
            <a:ext cx="304800" cy="1747837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sp>
        <p:nvSpPr>
          <p:cNvPr id="12311" name="Rettangolo 103"/>
          <p:cNvSpPr>
            <a:spLocks noChangeArrowheads="1"/>
          </p:cNvSpPr>
          <p:nvPr/>
        </p:nvSpPr>
        <p:spPr bwMode="auto">
          <a:xfrm>
            <a:off x="9940925" y="10877550"/>
            <a:ext cx="304800" cy="941388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8" name="Gruppo 7"/>
          <p:cNvGrpSpPr/>
          <p:nvPr/>
        </p:nvGrpSpPr>
        <p:grpSpPr>
          <a:xfrm>
            <a:off x="10275888" y="7859713"/>
            <a:ext cx="5895976" cy="674687"/>
            <a:chOff x="9047163" y="6488113"/>
            <a:chExt cx="5895976" cy="674687"/>
          </a:xfrm>
        </p:grpSpPr>
        <p:sp>
          <p:nvSpPr>
            <p:cNvPr id="12308" name="CasellaDiTesto 117"/>
            <p:cNvSpPr txBox="1">
              <a:spLocks noChangeArrowheads="1"/>
            </p:cNvSpPr>
            <p:nvPr/>
          </p:nvSpPr>
          <p:spPr bwMode="auto">
            <a:xfrm>
              <a:off x="12028115" y="6488113"/>
              <a:ext cx="2915024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sp>
          <p:nvSpPr>
            <p:cNvPr id="12313" name="Freccia a destra 107"/>
            <p:cNvSpPr>
              <a:spLocks noChangeArrowheads="1"/>
            </p:cNvSpPr>
            <p:nvPr/>
          </p:nvSpPr>
          <p:spPr bwMode="auto">
            <a:xfrm flipH="1">
              <a:off x="9047163" y="6858000"/>
              <a:ext cx="5640387" cy="304800"/>
            </a:xfrm>
            <a:prstGeom prst="rightArrow">
              <a:avLst>
                <a:gd name="adj1" fmla="val 50000"/>
                <a:gd name="adj2" fmla="val 50033"/>
              </a:avLst>
            </a:prstGeom>
            <a:solidFill>
              <a:srgbClr val="0070C0"/>
            </a:solidFill>
            <a:ln>
              <a:noFill/>
            </a:ln>
            <a:extLs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/>
            <a:lstStyle/>
            <a:p>
              <a:pPr algn="ctr" eaLnBrk="1" hangingPunct="1"/>
              <a:endParaRPr lang="it-IT"/>
            </a:p>
          </p:txBody>
        </p:sp>
      </p:grpSp>
      <p:sp>
        <p:nvSpPr>
          <p:cNvPr id="12314" name="Rettangolo 27"/>
          <p:cNvSpPr>
            <a:spLocks noChangeArrowheads="1"/>
          </p:cNvSpPr>
          <p:nvPr/>
        </p:nvSpPr>
        <p:spPr bwMode="auto">
          <a:xfrm>
            <a:off x="3829050" y="10128250"/>
            <a:ext cx="304800" cy="838200"/>
          </a:xfrm>
          <a:prstGeom prst="rect">
            <a:avLst/>
          </a:prstGeom>
          <a:solidFill>
            <a:srgbClr val="00B0F0"/>
          </a:solidFill>
          <a:ln>
            <a:noFill/>
          </a:ln>
          <a:extLst>
            <a:ext uri="{91240B29-F687-4F45-9708-019B960494DF}">
              <a14:hiddenLine xmlns:a14="http://schemas.microsoft.com/office/drawing/2010/main" w="25400" algn="ctr">
                <a:solidFill>
                  <a:srgbClr val="000000"/>
                </a:solidFill>
                <a:round/>
                <a:headEnd/>
                <a:tailEnd/>
              </a14:hiddenLine>
            </a:ext>
          </a:extLst>
        </p:spPr>
        <p:txBody>
          <a:bodyPr/>
          <a:lstStyle/>
          <a:p>
            <a:pPr algn="ctr" eaLnBrk="1" hangingPunct="1"/>
            <a:endParaRPr lang="it-IT"/>
          </a:p>
        </p:txBody>
      </p:sp>
      <p:grpSp>
        <p:nvGrpSpPr>
          <p:cNvPr id="10" name="Gruppo 9"/>
          <p:cNvGrpSpPr/>
          <p:nvPr/>
        </p:nvGrpSpPr>
        <p:grpSpPr>
          <a:xfrm>
            <a:off x="4133850" y="9630430"/>
            <a:ext cx="14897108" cy="808970"/>
            <a:chOff x="2905125" y="8258830"/>
            <a:chExt cx="14897108" cy="808970"/>
          </a:xfrm>
        </p:grpSpPr>
        <p:sp>
          <p:nvSpPr>
            <p:cNvPr id="12315" name="CasellaDiTesto 117"/>
            <p:cNvSpPr txBox="1">
              <a:spLocks noChangeArrowheads="1"/>
            </p:cNvSpPr>
            <p:nvPr/>
          </p:nvSpPr>
          <p:spPr bwMode="auto">
            <a:xfrm>
              <a:off x="15013452" y="8258830"/>
              <a:ext cx="2788781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&lt;SUBSCRIBE&gt;</a:t>
              </a:r>
            </a:p>
          </p:txBody>
        </p:sp>
        <p:grpSp>
          <p:nvGrpSpPr>
            <p:cNvPr id="12316" name="Gruppo 1"/>
            <p:cNvGrpSpPr>
              <a:grpSpLocks/>
            </p:cNvGrpSpPr>
            <p:nvPr/>
          </p:nvGrpSpPr>
          <p:grpSpPr bwMode="auto">
            <a:xfrm>
              <a:off x="2905125" y="8763000"/>
              <a:ext cx="14755813" cy="304800"/>
              <a:chOff x="2904565" y="8534236"/>
              <a:chExt cx="14757101" cy="304872"/>
            </a:xfrm>
          </p:grpSpPr>
          <p:sp>
            <p:nvSpPr>
              <p:cNvPr id="12323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31509" y="8534236"/>
                <a:ext cx="14730157" cy="304872"/>
              </a:xfrm>
              <a:prstGeom prst="rightArrow">
                <a:avLst>
                  <a:gd name="adj1" fmla="val 50000"/>
                  <a:gd name="adj2" fmla="val 49882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4" name="Freccia a destra 107"/>
              <p:cNvSpPr>
                <a:spLocks noChangeArrowheads="1"/>
              </p:cNvSpPr>
              <p:nvPr/>
            </p:nvSpPr>
            <p:spPr bwMode="auto">
              <a:xfrm flipH="1">
                <a:off x="2904565" y="8534236"/>
                <a:ext cx="304387" cy="304872"/>
              </a:xfrm>
              <a:prstGeom prst="rightArrow">
                <a:avLst>
                  <a:gd name="adj1" fmla="val 50000"/>
                  <a:gd name="adj2" fmla="val 49986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11" name="Gruppo 10"/>
          <p:cNvGrpSpPr/>
          <p:nvPr/>
        </p:nvGrpSpPr>
        <p:grpSpPr>
          <a:xfrm>
            <a:off x="10266363" y="10579100"/>
            <a:ext cx="8802687" cy="692150"/>
            <a:chOff x="9037638" y="9207500"/>
            <a:chExt cx="8802687" cy="692150"/>
          </a:xfrm>
        </p:grpSpPr>
        <p:sp>
          <p:nvSpPr>
            <p:cNvPr id="12312" name="CasellaDiTesto 117"/>
            <p:cNvSpPr txBox="1">
              <a:spLocks noChangeArrowheads="1"/>
            </p:cNvSpPr>
            <p:nvPr/>
          </p:nvSpPr>
          <p:spPr bwMode="auto">
            <a:xfrm>
              <a:off x="15135226" y="9207500"/>
              <a:ext cx="2667018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squar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/>
                <a:t>&lt;SUBSCRIBE</a:t>
              </a:r>
              <a:r>
                <a:rPr lang="it-IT" sz="1800" b="1" dirty="0"/>
                <a:t>&gt;</a:t>
              </a:r>
            </a:p>
          </p:txBody>
        </p:sp>
        <p:grpSp>
          <p:nvGrpSpPr>
            <p:cNvPr id="12317" name="Gruppo 2"/>
            <p:cNvGrpSpPr>
              <a:grpSpLocks/>
            </p:cNvGrpSpPr>
            <p:nvPr/>
          </p:nvGrpSpPr>
          <p:grpSpPr bwMode="auto">
            <a:xfrm>
              <a:off x="9037638" y="9594850"/>
              <a:ext cx="8802687" cy="304800"/>
              <a:chOff x="9037034" y="9595310"/>
              <a:chExt cx="8803289" cy="304872"/>
            </a:xfrm>
          </p:grpSpPr>
          <p:sp>
            <p:nvSpPr>
              <p:cNvPr id="12321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37034" y="9595310"/>
                <a:ext cx="8803289" cy="304872"/>
              </a:xfrm>
              <a:prstGeom prst="rightArrow">
                <a:avLst>
                  <a:gd name="adj1" fmla="val 50000"/>
                  <a:gd name="adj2" fmla="val 49997"/>
                </a:avLst>
              </a:prstGeom>
              <a:pattFill prst="ltVert">
                <a:fgClr>
                  <a:srgbClr val="0070C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2" name="Freccia a destra 107"/>
              <p:cNvSpPr>
                <a:spLocks noChangeArrowheads="1"/>
              </p:cNvSpPr>
              <p:nvPr/>
            </p:nvSpPr>
            <p:spPr bwMode="auto">
              <a:xfrm flipH="1">
                <a:off x="9047529" y="9595310"/>
                <a:ext cx="353028" cy="304872"/>
              </a:xfrm>
              <a:prstGeom prst="rightArrow">
                <a:avLst>
                  <a:gd name="adj1" fmla="val 50000"/>
                  <a:gd name="adj2" fmla="val 49985"/>
                </a:avLst>
              </a:prstGeom>
              <a:solidFill>
                <a:srgbClr val="0070C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grpSp>
        <p:nvGrpSpPr>
          <p:cNvPr id="9" name="Gruppo 8"/>
          <p:cNvGrpSpPr/>
          <p:nvPr/>
        </p:nvGrpSpPr>
        <p:grpSpPr>
          <a:xfrm>
            <a:off x="7229475" y="8850640"/>
            <a:ext cx="11839575" cy="750560"/>
            <a:chOff x="6000750" y="7479040"/>
            <a:chExt cx="11839575" cy="750560"/>
          </a:xfrm>
        </p:grpSpPr>
        <p:sp>
          <p:nvSpPr>
            <p:cNvPr id="12310" name="CasellaDiTesto 29"/>
            <p:cNvSpPr txBox="1">
              <a:spLocks noChangeArrowheads="1"/>
            </p:cNvSpPr>
            <p:nvPr/>
          </p:nvSpPr>
          <p:spPr bwMode="auto">
            <a:xfrm>
              <a:off x="15317639" y="7479040"/>
              <a:ext cx="2180405" cy="523220"/>
            </a:xfrm>
            <a:prstGeom prst="rect">
              <a:avLst/>
            </a:prstGeom>
            <a:noFill/>
            <a:ln>
              <a:noFill/>
            </a:ln>
            <a:extLst>
              <a:ext uri="{909E8E84-426E-40DD-AFC4-6F175D3DCCD1}">
                <a14:hiddenFill xmlns:a14="http://schemas.microsoft.com/office/drawing/2010/main">
                  <a:solidFill>
                    <a:srgbClr val="FFFFFF"/>
                  </a:solidFill>
                </a14:hiddenFill>
              </a:ext>
              <a:ext uri="{91240B29-F687-4F45-9708-019B960494DF}">
                <a14:hiddenLine xmlns:a14="http://schemas.microsoft.com/office/drawing/2010/main" w="9525">
                  <a:solidFill>
                    <a:srgbClr val="000000"/>
                  </a:solidFill>
                  <a:miter lim="800000"/>
                  <a:headEnd/>
                  <a:tailEnd/>
                </a14:hiddenLine>
              </a:ext>
            </a:extLst>
          </p:spPr>
          <p:txBody>
            <a:bodyPr wrap="none">
              <a:spAutoFit/>
            </a:bodyPr>
            <a:lstStyle>
              <a:lvl1pPr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1pPr>
              <a:lvl2pPr marL="742950" indent="-28575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2pPr>
              <a:lvl3pPr marL="11430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3pPr>
              <a:lvl4pPr marL="16002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4pPr>
              <a:lvl5pPr marL="2057400" indent="-228600"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5pPr>
              <a:lvl6pPr marL="25146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6pPr>
              <a:lvl7pPr marL="29718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7pPr>
              <a:lvl8pPr marL="34290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8pPr>
              <a:lvl9pPr marL="3886200" indent="-228600" eaLnBrk="0" fontAlgn="base" hangingPunct="0">
                <a:spcBef>
                  <a:spcPct val="0"/>
                </a:spcBef>
                <a:spcAft>
                  <a:spcPct val="0"/>
                </a:spcAft>
                <a:defRPr sz="11200">
                  <a:solidFill>
                    <a:srgbClr val="000000"/>
                  </a:solidFill>
                  <a:latin typeface="Gill Sans" charset="0"/>
                  <a:ea typeface="ヒラギノ角ゴ ProN W3" charset="-128"/>
                  <a:sym typeface="Gill Sans" charset="0"/>
                </a:defRPr>
              </a:lvl9pPr>
            </a:lstStyle>
            <a:p>
              <a:r>
                <a:rPr lang="it-IT" sz="2800" b="1" dirty="0" smtClean="0"/>
                <a:t>&lt;PUBLISH&gt;</a:t>
              </a:r>
              <a:endParaRPr lang="it-IT" sz="2800" b="1" dirty="0"/>
            </a:p>
          </p:txBody>
        </p:sp>
        <p:grpSp>
          <p:nvGrpSpPr>
            <p:cNvPr id="12318" name="Gruppo 4"/>
            <p:cNvGrpSpPr>
              <a:grpSpLocks/>
            </p:cNvGrpSpPr>
            <p:nvPr/>
          </p:nvGrpSpPr>
          <p:grpSpPr bwMode="auto">
            <a:xfrm>
              <a:off x="6000750" y="7924800"/>
              <a:ext cx="11839575" cy="304800"/>
              <a:chOff x="6000189" y="7924800"/>
              <a:chExt cx="11840135" cy="304872"/>
            </a:xfrm>
          </p:grpSpPr>
          <p:sp>
            <p:nvSpPr>
              <p:cNvPr id="12319" name="Freccia a destra 28"/>
              <p:cNvSpPr>
                <a:spLocks noChangeArrowheads="1"/>
              </p:cNvSpPr>
              <p:nvPr/>
            </p:nvSpPr>
            <p:spPr bwMode="auto">
              <a:xfrm>
                <a:off x="6000189" y="7924800"/>
                <a:ext cx="11840135" cy="304618"/>
              </a:xfrm>
              <a:prstGeom prst="rightArrow">
                <a:avLst>
                  <a:gd name="adj1" fmla="val 50000"/>
                  <a:gd name="adj2" fmla="val 50026"/>
                </a:avLst>
              </a:prstGeom>
              <a:pattFill prst="ltVert">
                <a:fgClr>
                  <a:srgbClr val="00B050"/>
                </a:fgClr>
                <a:bgClr>
                  <a:schemeClr val="bg1"/>
                </a:bgClr>
              </a:pattFill>
              <a:ln>
                <a:noFill/>
              </a:ln>
              <a:extLst>
                <a:ext uri="{91240B29-F687-4F45-9708-019B960494DF}">
                  <a14:hiddenLine xmlns:a14="http://schemas.microsoft.com/office/drawing/2010/main" w="9525">
                    <a:solidFill>
                      <a:srgbClr val="000000"/>
                    </a:solidFill>
                    <a:miter lim="800000"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  <p:sp>
            <p:nvSpPr>
              <p:cNvPr id="12320" name="Freccia a destra 28"/>
              <p:cNvSpPr>
                <a:spLocks noChangeArrowheads="1"/>
              </p:cNvSpPr>
              <p:nvPr/>
            </p:nvSpPr>
            <p:spPr bwMode="auto">
              <a:xfrm>
                <a:off x="17459324" y="7924800"/>
                <a:ext cx="380999" cy="304872"/>
              </a:xfrm>
              <a:prstGeom prst="rightArrow">
                <a:avLst>
                  <a:gd name="adj1" fmla="val 50000"/>
                  <a:gd name="adj2" fmla="val 50086"/>
                </a:avLst>
              </a:prstGeom>
              <a:solidFill>
                <a:srgbClr val="00B050"/>
              </a:solidFill>
              <a:ln>
                <a:noFill/>
              </a:ln>
              <a:extLst>
                <a:ext uri="{91240B29-F687-4F45-9708-019B960494DF}">
                  <a14:hiddenLine xmlns:a14="http://schemas.microsoft.com/office/drawing/2010/main" w="25400" algn="ctr">
                    <a:solidFill>
                      <a:srgbClr val="000000"/>
                    </a:solidFill>
                    <a:round/>
                    <a:headEnd/>
                    <a:tailEnd/>
                  </a14:hiddenLine>
                </a:ext>
              </a:extLst>
            </p:spPr>
            <p:txBody>
              <a:bodyPr/>
              <a:lstStyle/>
              <a:p>
                <a:pPr algn="ctr" eaLnBrk="1" hangingPunct="1"/>
                <a:endParaRPr lang="it-IT"/>
              </a:p>
            </p:txBody>
          </p:sp>
        </p:grpSp>
      </p:grpSp>
      <p:sp>
        <p:nvSpPr>
          <p:cNvPr id="57" name="Freccia a destra con strisce 56"/>
          <p:cNvSpPr/>
          <p:nvPr/>
        </p:nvSpPr>
        <p:spPr bwMode="auto">
          <a:xfrm>
            <a:off x="2191536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Base model </a:t>
            </a:r>
            <a:r>
              <a:rPr lang="it-IT" dirty="0" err="1" smtClean="0"/>
              <a:t>sequence</a:t>
            </a:r>
            <a:r>
              <a:rPr lang="it-IT" dirty="0" smtClean="0"/>
              <a:t> </a:t>
            </a:r>
            <a:r>
              <a:rPr lang="it-IT" dirty="0" err="1" smtClean="0"/>
              <a:t>diagram</a:t>
            </a:r>
            <a:r>
              <a:rPr lang="it-IT" dirty="0" smtClean="0"/>
              <a:t> </a:t>
            </a:r>
            <a:endParaRPr lang="it-IT" dirty="0"/>
          </a:p>
        </p:txBody>
      </p:sp>
    </p:spTree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27" presetID="1" presetClass="entr" presetSubtype="0" fill="hold" grpId="0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29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7" fill="hold">
                      <p:stCondLst>
                        <p:cond delay="indefinite"/>
                      </p:stCondLst>
                      <p:childTnLst>
                        <p:par>
                          <p:cTn id="38" fill="hold">
                            <p:stCondLst>
                              <p:cond delay="0"/>
                            </p:stCondLst>
                            <p:childTnLst>
                              <p:par>
                                <p:cTn id="3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1" fill="hold">
                      <p:stCondLst>
                        <p:cond delay="indefinite"/>
                      </p:stCondLst>
                      <p:childTnLst>
                        <p:par>
                          <p:cTn id="42" fill="hold">
                            <p:stCondLst>
                              <p:cond delay="0"/>
                            </p:stCondLst>
                            <p:childTnLst>
                              <p:par>
                                <p:cTn id="4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5" fill="hold">
                      <p:stCondLst>
                        <p:cond delay="indefinite"/>
                      </p:stCondLst>
                      <p:childTnLst>
                        <p:par>
                          <p:cTn id="46" fill="hold">
                            <p:stCondLst>
                              <p:cond delay="0"/>
                            </p:stCondLst>
                            <p:childTnLst>
                              <p:par>
                                <p:cTn id="4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49" fill="hold">
                      <p:stCondLst>
                        <p:cond delay="indefinite"/>
                      </p:stCondLst>
                      <p:childTnLst>
                        <p:par>
                          <p:cTn id="50" fill="hold">
                            <p:stCondLst>
                              <p:cond delay="0"/>
                            </p:stCondLst>
                            <p:childTnLst>
                              <p:par>
                                <p:cTn id="5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3" fill="hold">
                      <p:stCondLst>
                        <p:cond delay="indefinite"/>
                      </p:stCondLst>
                      <p:childTnLst>
                        <p:par>
                          <p:cTn id="54" fill="hold">
                            <p:stCondLst>
                              <p:cond delay="0"/>
                            </p:stCondLst>
                            <p:childTnLst>
                              <p:par>
                                <p:cTn id="5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5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57" fill="hold">
                      <p:stCondLst>
                        <p:cond delay="indefinite"/>
                      </p:stCondLst>
                      <p:childTnLst>
                        <p:par>
                          <p:cTn id="58" fill="hold">
                            <p:stCondLst>
                              <p:cond delay="0"/>
                            </p:stCondLst>
                            <p:childTnLst>
                              <p:par>
                                <p:cTn id="5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1" fill="hold">
                      <p:stCondLst>
                        <p:cond delay="indefinite"/>
                      </p:stCondLst>
                      <p:childTnLst>
                        <p:par>
                          <p:cTn id="62" fill="hold">
                            <p:stCondLst>
                              <p:cond delay="0"/>
                            </p:stCondLst>
                            <p:childTnLst>
                              <p:par>
                                <p:cTn id="6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0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5" fill="hold">
                      <p:stCondLst>
                        <p:cond delay="indefinite"/>
                      </p:stCondLst>
                      <p:childTnLst>
                        <p:par>
                          <p:cTn id="66" fill="hold">
                            <p:stCondLst>
                              <p:cond delay="0"/>
                            </p:stCondLst>
                            <p:childTnLst>
                              <p:par>
                                <p:cTn id="6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69" fill="hold">
                      <p:stCondLst>
                        <p:cond delay="indefinite"/>
                      </p:stCondLst>
                      <p:childTnLst>
                        <p:par>
                          <p:cTn id="70" fill="hold">
                            <p:stCondLst>
                              <p:cond delay="0"/>
                            </p:stCondLst>
                            <p:childTnLst>
                              <p:par>
                                <p:cTn id="7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3" fill="hold">
                      <p:stCondLst>
                        <p:cond delay="indefinite"/>
                      </p:stCondLst>
                      <p:childTnLst>
                        <p:par>
                          <p:cTn id="74" fill="hold">
                            <p:stCondLst>
                              <p:cond delay="0"/>
                            </p:stCondLst>
                            <p:childTnLst>
                              <p:par>
                                <p:cTn id="7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7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7" fill="hold">
                      <p:stCondLst>
                        <p:cond delay="indefinite"/>
                      </p:stCondLst>
                      <p:childTnLst>
                        <p:par>
                          <p:cTn id="78" fill="hold">
                            <p:stCondLst>
                              <p:cond delay="0"/>
                            </p:stCondLst>
                            <p:childTnLst>
                              <p:par>
                                <p:cTn id="7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81" fill="hold">
                      <p:stCondLst>
                        <p:cond delay="indefinite"/>
                      </p:stCondLst>
                      <p:childTnLst>
                        <p:par>
                          <p:cTn id="82" fill="hold">
                            <p:stCondLst>
                              <p:cond delay="0"/>
                            </p:stCondLst>
                            <p:childTnLst>
                              <p:par>
                                <p:cTn id="8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85" dur="500"/>
                                        <p:tgtEl>
                                          <p:spTgt spid="57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291" grpId="0" animBg="1"/>
      <p:bldP spid="12296" grpId="0" animBg="1"/>
      <p:bldP spid="12297" grpId="0" animBg="1"/>
      <p:bldP spid="12298" grpId="0" animBg="1"/>
      <p:bldP spid="12299" grpId="0"/>
      <p:bldP spid="12300" grpId="0" animBg="1"/>
      <p:bldP spid="12303" grpId="0" animBg="1"/>
      <p:bldP spid="12306" grpId="0" animBg="1"/>
      <p:bldP spid="12307" grpId="0" animBg="1"/>
      <p:bldP spid="12309" grpId="0" animBg="1"/>
      <p:bldP spid="12311" grpId="0" animBg="1"/>
      <p:bldP spid="12314" grpId="0" animBg="1"/>
      <p:bldP spid="57" grpId="0" animBg="1"/>
    </p:bldLst>
  </p:timing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194" name="Rectangle 1"/>
          <p:cNvSpPr>
            <a:spLocks noGrp="1" noChangeArrowheads="1"/>
          </p:cNvSpPr>
          <p:nvPr>
            <p:ph type="title"/>
          </p:nvPr>
        </p:nvSpPr>
        <p:spPr/>
        <p:txBody>
          <a:bodyPr/>
          <a:lstStyle/>
          <a:p>
            <a:pPr eaLnBrk="1" hangingPunct="1"/>
            <a:r>
              <a:rPr lang="it-IT" sz="5400" dirty="0" smtClean="0"/>
              <a:t>Microservices </a:t>
            </a:r>
            <a:r>
              <a:rPr lang="it-IT" sz="5400" dirty="0" err="1" smtClean="0"/>
              <a:t>based</a:t>
            </a:r>
            <a:r>
              <a:rPr lang="it-IT" sz="5400" dirty="0" smtClean="0"/>
              <a:t> </a:t>
            </a:r>
            <a:r>
              <a:rPr lang="it-IT" sz="5400" dirty="0" err="1" smtClean="0"/>
              <a:t>architecture</a:t>
            </a:r>
            <a:r>
              <a:rPr lang="it-IT" sz="5400" dirty="0" smtClean="0"/>
              <a:t> – «database per service» pattern</a:t>
            </a:r>
            <a:endParaRPr lang="it-IT" sz="5400" dirty="0"/>
          </a:p>
        </p:txBody>
      </p:sp>
      <p:sp>
        <p:nvSpPr>
          <p:cNvPr id="8195" name="Rectangle 2"/>
          <p:cNvSpPr>
            <a:spLocks noGrp="1" noChangeArrowheads="1"/>
          </p:cNvSpPr>
          <p:nvPr>
            <p:ph type="body" idx="1"/>
          </p:nvPr>
        </p:nvSpPr>
        <p:spPr/>
        <p:txBody>
          <a:bodyPr/>
          <a:lstStyle/>
          <a:p>
            <a:pPr lvl="1" eaLnBrk="1" hangingPunct="1"/>
            <a:r>
              <a:rPr lang="it-IT" sz="3200" dirty="0"/>
              <a:t>Microservices </a:t>
            </a:r>
            <a:r>
              <a:rPr lang="it-IT" sz="3200" dirty="0" err="1"/>
              <a:t>based</a:t>
            </a:r>
            <a:r>
              <a:rPr lang="it-IT" sz="3200" dirty="0"/>
              <a:t> 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 smtClean="0"/>
              <a:t>is</a:t>
            </a:r>
            <a:r>
              <a:rPr lang="it-IT" sz="3200" dirty="0" smtClean="0"/>
              <a:t> the design pattern </a:t>
            </a:r>
            <a:r>
              <a:rPr lang="it-IT" sz="3200" dirty="0" err="1" smtClean="0"/>
              <a:t>chosen</a:t>
            </a:r>
            <a:r>
              <a:rPr lang="it-IT" sz="3200" dirty="0" smtClean="0"/>
              <a:t> to </a:t>
            </a:r>
            <a:r>
              <a:rPr lang="it-IT" sz="3200" dirty="0" err="1" smtClean="0"/>
              <a:t>satisfy</a:t>
            </a:r>
            <a:r>
              <a:rPr lang="it-IT" sz="3200" dirty="0" smtClean="0"/>
              <a:t> the </a:t>
            </a:r>
            <a:r>
              <a:rPr lang="it-IT" sz="3200" dirty="0" err="1" smtClean="0"/>
              <a:t>aforementioned</a:t>
            </a:r>
            <a:r>
              <a:rPr lang="it-IT" sz="3200" dirty="0" smtClean="0"/>
              <a:t> </a:t>
            </a:r>
            <a:r>
              <a:rPr lang="it-IT" sz="3200" dirty="0" err="1" smtClean="0"/>
              <a:t>requirements</a:t>
            </a:r>
            <a:r>
              <a:rPr lang="it-IT" sz="3200" dirty="0" smtClean="0"/>
              <a:t>. </a:t>
            </a:r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</a:t>
            </a:r>
            <a:r>
              <a:rPr lang="it-IT" sz="3200" dirty="0" err="1" smtClean="0"/>
              <a:t>achieve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/>
              <a:t>:</a:t>
            </a:r>
            <a:endParaRPr lang="it-IT" sz="3200" dirty="0" smtClean="0"/>
          </a:p>
          <a:p>
            <a:pPr lvl="2"/>
            <a:r>
              <a:rPr lang="it-IT" sz="3200" dirty="0" smtClean="0"/>
              <a:t>The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loosely</a:t>
            </a:r>
            <a:r>
              <a:rPr lang="it-IT" sz="3200" dirty="0" smtClean="0"/>
              <a:t> </a:t>
            </a:r>
            <a:r>
              <a:rPr lang="it-IT" sz="3200" dirty="0" err="1" smtClean="0"/>
              <a:t>coupled</a:t>
            </a:r>
            <a:r>
              <a:rPr lang="it-IT" sz="3200" dirty="0" smtClean="0"/>
              <a:t>, 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can be </a:t>
            </a:r>
            <a:r>
              <a:rPr lang="it-IT" sz="3200" dirty="0" err="1" smtClean="0"/>
              <a:t>developed</a:t>
            </a:r>
            <a:r>
              <a:rPr lang="it-IT" sz="3200" dirty="0"/>
              <a:t>, </a:t>
            </a:r>
            <a:r>
              <a:rPr lang="it-IT" sz="3200" dirty="0" err="1"/>
              <a:t>deployed</a:t>
            </a:r>
            <a:r>
              <a:rPr lang="it-IT" sz="3200" dirty="0"/>
              <a:t> and </a:t>
            </a:r>
            <a:r>
              <a:rPr lang="it-IT" sz="3200" dirty="0" err="1" smtClean="0"/>
              <a:t>scaled</a:t>
            </a:r>
            <a:r>
              <a:rPr lang="it-IT" sz="3200" dirty="0" smtClean="0"/>
              <a:t>-out </a:t>
            </a:r>
            <a:r>
              <a:rPr lang="it-IT" sz="3200" dirty="0" err="1"/>
              <a:t>indipendently</a:t>
            </a:r>
            <a:r>
              <a:rPr lang="it-IT" sz="3200" dirty="0"/>
              <a:t> </a:t>
            </a:r>
          </a:p>
          <a:p>
            <a:pPr lvl="2" eaLnBrk="1" hangingPunct="1"/>
            <a:r>
              <a:rPr lang="it-IT" sz="3200" dirty="0" err="1" smtClean="0"/>
              <a:t>Each</a:t>
            </a:r>
            <a:r>
              <a:rPr lang="it-IT" sz="3200" dirty="0" smtClean="0"/>
              <a:t> service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developed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</a:t>
            </a:r>
            <a:r>
              <a:rPr lang="it-IT" sz="3200" dirty="0" err="1" smtClean="0"/>
              <a:t>technology</a:t>
            </a:r>
            <a:endParaRPr lang="it-IT" sz="3200" strike="sngStrike" dirty="0" smtClean="0"/>
          </a:p>
          <a:p>
            <a:pPr lvl="2" eaLnBrk="1" hangingPunct="1"/>
            <a:r>
              <a:rPr lang="it-IT" sz="3200" dirty="0" smtClean="0"/>
              <a:t>The </a:t>
            </a:r>
            <a:r>
              <a:rPr lang="it-IT" sz="3200" dirty="0" err="1" smtClean="0"/>
              <a:t>need</a:t>
            </a:r>
            <a:r>
              <a:rPr lang="it-IT" sz="3200" dirty="0" smtClean="0"/>
              <a:t> of service </a:t>
            </a:r>
            <a:r>
              <a:rPr lang="it-IT" sz="3200" dirty="0" err="1" smtClean="0"/>
              <a:t>improvement</a:t>
            </a:r>
            <a:r>
              <a:rPr lang="it-IT" sz="3200" dirty="0" smtClean="0"/>
              <a:t>,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addressed</a:t>
            </a:r>
            <a:r>
              <a:rPr lang="it-IT" sz="3200" dirty="0" smtClean="0"/>
              <a:t> </a:t>
            </a:r>
            <a:r>
              <a:rPr lang="it-IT" sz="3200" dirty="0" err="1" smtClean="0"/>
              <a:t>using</a:t>
            </a:r>
            <a:r>
              <a:rPr lang="it-IT" sz="3200" dirty="0" smtClean="0"/>
              <a:t>  a </a:t>
            </a:r>
            <a:r>
              <a:rPr lang="it-IT" sz="3200" dirty="0" err="1" smtClean="0"/>
              <a:t>different</a:t>
            </a:r>
            <a:r>
              <a:rPr lang="it-IT" sz="3200" dirty="0" smtClean="0"/>
              <a:t>  </a:t>
            </a:r>
            <a:r>
              <a:rPr lang="it-IT" sz="3200" dirty="0" err="1" smtClean="0"/>
              <a:t>technological</a:t>
            </a:r>
            <a:r>
              <a:rPr lang="it-IT" sz="3200" dirty="0" smtClean="0"/>
              <a:t> </a:t>
            </a:r>
            <a:r>
              <a:rPr lang="it-IT" sz="3200" dirty="0" err="1" smtClean="0"/>
              <a:t>stack</a:t>
            </a:r>
            <a:r>
              <a:rPr lang="it-IT" sz="3200" dirty="0" smtClean="0"/>
              <a:t> </a:t>
            </a:r>
            <a:r>
              <a:rPr lang="it-IT" sz="3200" dirty="0" err="1" smtClean="0"/>
              <a:t>without</a:t>
            </a:r>
            <a:r>
              <a:rPr lang="it-IT" sz="3200" dirty="0" smtClean="0"/>
              <a:t> </a:t>
            </a:r>
            <a:r>
              <a:rPr lang="it-IT" sz="3200" dirty="0" err="1" smtClean="0"/>
              <a:t>impacts</a:t>
            </a:r>
            <a:r>
              <a:rPr lang="it-IT" sz="3200" dirty="0" smtClean="0"/>
              <a:t> on the </a:t>
            </a:r>
            <a:r>
              <a:rPr lang="it-IT" sz="3200" dirty="0" err="1" smtClean="0"/>
              <a:t>rest</a:t>
            </a:r>
            <a:r>
              <a:rPr lang="it-IT" sz="3200" dirty="0" smtClean="0"/>
              <a:t> of </a:t>
            </a:r>
            <a:r>
              <a:rPr lang="it-IT" sz="3200" dirty="0" err="1" smtClean="0"/>
              <a:t>system</a:t>
            </a:r>
            <a:endParaRPr lang="it-IT" sz="3200" dirty="0" smtClean="0"/>
          </a:p>
          <a:p>
            <a:pPr lvl="2" eaLnBrk="1" hangingPunct="1"/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will</a:t>
            </a:r>
            <a:r>
              <a:rPr lang="it-IT" sz="3200" dirty="0" smtClean="0"/>
              <a:t> be </a:t>
            </a:r>
            <a:r>
              <a:rPr lang="it-IT" sz="3200" dirty="0" err="1" smtClean="0"/>
              <a:t>possible</a:t>
            </a:r>
            <a:r>
              <a:rPr lang="it-IT" sz="3200" dirty="0" smtClean="0"/>
              <a:t> to </a:t>
            </a:r>
            <a:r>
              <a:rPr lang="it-IT" sz="3200" dirty="0" err="1" smtClean="0"/>
              <a:t>apply</a:t>
            </a:r>
            <a:r>
              <a:rPr lang="it-IT" sz="3200" dirty="0" smtClean="0"/>
              <a:t> </a:t>
            </a:r>
            <a:r>
              <a:rPr lang="it-IT" sz="3200" dirty="0" err="1" smtClean="0"/>
              <a:t>scaling</a:t>
            </a:r>
            <a:r>
              <a:rPr lang="it-IT" sz="3200" dirty="0" smtClean="0"/>
              <a:t> </a:t>
            </a:r>
            <a:r>
              <a:rPr lang="it-IT" sz="3200" dirty="0" err="1" smtClean="0"/>
              <a:t>only</a:t>
            </a:r>
            <a:r>
              <a:rPr lang="it-IT" sz="3200" dirty="0" smtClean="0"/>
              <a:t> for </a:t>
            </a:r>
            <a:r>
              <a:rPr lang="it-IT" sz="3200" dirty="0" err="1" smtClean="0"/>
              <a:t>those</a:t>
            </a:r>
            <a:r>
              <a:rPr lang="it-IT" sz="3200" dirty="0" smtClean="0"/>
              <a:t> </a:t>
            </a:r>
            <a:r>
              <a:rPr lang="it-IT" sz="3200" dirty="0" err="1" smtClean="0"/>
              <a:t>services</a:t>
            </a:r>
            <a:r>
              <a:rPr lang="it-IT" sz="3200" dirty="0" smtClean="0"/>
              <a:t>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need</a:t>
            </a:r>
            <a:r>
              <a:rPr lang="it-IT" sz="3200" dirty="0" smtClean="0"/>
              <a:t> </a:t>
            </a:r>
            <a:r>
              <a:rPr lang="it-IT" sz="3200" dirty="0" err="1" smtClean="0"/>
              <a:t>it</a:t>
            </a:r>
            <a:r>
              <a:rPr lang="it-IT" sz="3200" dirty="0" smtClean="0"/>
              <a:t>, with a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control of the </a:t>
            </a:r>
            <a:r>
              <a:rPr lang="it-IT" sz="3200" dirty="0" err="1" smtClean="0"/>
              <a:t>costs</a:t>
            </a:r>
            <a:endParaRPr lang="it-IT" sz="3200" dirty="0" smtClean="0"/>
          </a:p>
          <a:p>
            <a:pPr lvl="2" eaLnBrk="1" hangingPunct="1"/>
            <a:r>
              <a:rPr lang="it-IT" sz="3200" dirty="0" smtClean="0"/>
              <a:t>deployment </a:t>
            </a:r>
            <a:r>
              <a:rPr lang="it-IT" sz="3200" dirty="0" err="1" smtClean="0"/>
              <a:t>could</a:t>
            </a:r>
            <a:r>
              <a:rPr lang="it-IT" sz="3200" dirty="0" smtClean="0"/>
              <a:t> be more </a:t>
            </a:r>
            <a:r>
              <a:rPr lang="it-IT" sz="3200" dirty="0" err="1" smtClean="0"/>
              <a:t>efficient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</a:t>
            </a:r>
            <a:r>
              <a:rPr lang="it-IT" sz="3200" dirty="0" err="1" smtClean="0"/>
              <a:t>against</a:t>
            </a:r>
            <a:r>
              <a:rPr lang="it-IT" sz="3200" dirty="0" smtClean="0"/>
              <a:t> a </a:t>
            </a:r>
            <a:r>
              <a:rPr lang="it-IT" sz="3200" dirty="0" err="1" smtClean="0"/>
              <a:t>monolitic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: the </a:t>
            </a:r>
            <a:r>
              <a:rPr lang="it-IT" sz="3200" dirty="0" err="1" smtClean="0"/>
              <a:t>change</a:t>
            </a:r>
            <a:r>
              <a:rPr lang="it-IT" sz="3200" dirty="0"/>
              <a:t> to a single service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immediatly</a:t>
            </a:r>
            <a:r>
              <a:rPr lang="it-IT" sz="3200" dirty="0"/>
              <a:t> </a:t>
            </a:r>
            <a:r>
              <a:rPr lang="it-IT" sz="3200" dirty="0" err="1"/>
              <a:t>deployed</a:t>
            </a:r>
            <a:r>
              <a:rPr lang="it-IT" sz="3200" dirty="0"/>
              <a:t> </a:t>
            </a:r>
            <a:r>
              <a:rPr lang="it-IT" sz="3200" dirty="0" err="1"/>
              <a:t>isolated</a:t>
            </a:r>
            <a:r>
              <a:rPr lang="it-IT" sz="3200" dirty="0"/>
              <a:t> </a:t>
            </a:r>
            <a:r>
              <a:rPr lang="it-IT" sz="3200" dirty="0" smtClean="0"/>
              <a:t>and </a:t>
            </a:r>
            <a:r>
              <a:rPr lang="it-IT" sz="3200" dirty="0"/>
              <a:t>fast </a:t>
            </a:r>
            <a:r>
              <a:rPr lang="it-IT" sz="3200" dirty="0" err="1" smtClean="0"/>
              <a:t>rollbacked</a:t>
            </a:r>
            <a:endParaRPr lang="it-IT" sz="3200" dirty="0" smtClean="0"/>
          </a:p>
          <a:p>
            <a:pPr marL="419100" lvl="1" indent="0">
              <a:buNone/>
            </a:pPr>
            <a:r>
              <a:rPr lang="it-IT" sz="3200" dirty="0"/>
              <a:t>The microservice </a:t>
            </a:r>
            <a:r>
              <a:rPr lang="it-IT" sz="3200" dirty="0" err="1"/>
              <a:t>architecture</a:t>
            </a:r>
            <a:r>
              <a:rPr lang="it-IT" sz="3200" dirty="0"/>
              <a:t> </a:t>
            </a:r>
            <a:r>
              <a:rPr lang="it-IT" sz="3200" dirty="0" err="1"/>
              <a:t>will</a:t>
            </a:r>
            <a:r>
              <a:rPr lang="it-IT" sz="3200" dirty="0"/>
              <a:t> be </a:t>
            </a:r>
            <a:r>
              <a:rPr lang="it-IT" sz="3200" dirty="0" err="1"/>
              <a:t>specialized</a:t>
            </a:r>
            <a:r>
              <a:rPr lang="it-IT" sz="3200" dirty="0"/>
              <a:t> by the </a:t>
            </a:r>
            <a:r>
              <a:rPr lang="it-IT" sz="3200" dirty="0" err="1"/>
              <a:t>adoption</a:t>
            </a:r>
            <a:r>
              <a:rPr lang="it-IT" sz="3200" dirty="0"/>
              <a:t> of a «Database per service» pattern to </a:t>
            </a:r>
            <a:r>
              <a:rPr lang="it-IT" sz="3200" dirty="0" err="1"/>
              <a:t>achieve</a:t>
            </a:r>
            <a:r>
              <a:rPr lang="it-IT" sz="3200" dirty="0"/>
              <a:t> </a:t>
            </a:r>
            <a:r>
              <a:rPr lang="it-IT" sz="3200" dirty="0" err="1"/>
              <a:t>that</a:t>
            </a:r>
            <a:r>
              <a:rPr lang="it-IT" sz="3200" dirty="0"/>
              <a:t>:</a:t>
            </a:r>
          </a:p>
          <a:p>
            <a:pPr lvl="2">
              <a:buFont typeface="+mj-lt"/>
              <a:buAutoNum type="arabicPeriod"/>
            </a:pPr>
            <a:r>
              <a:rPr lang="it-IT" sz="3200" dirty="0" err="1"/>
              <a:t>each</a:t>
            </a:r>
            <a:r>
              <a:rPr lang="it-IT" sz="3200" dirty="0"/>
              <a:t> </a:t>
            </a:r>
            <a:r>
              <a:rPr lang="it-IT" sz="3200" dirty="0" err="1"/>
              <a:t>microservice’s</a:t>
            </a:r>
            <a:r>
              <a:rPr lang="it-IT" sz="3200" dirty="0"/>
              <a:t> </a:t>
            </a:r>
            <a:r>
              <a:rPr lang="it-IT" sz="3200" dirty="0" err="1"/>
              <a:t>persistence</a:t>
            </a:r>
            <a:r>
              <a:rPr lang="it-IT" sz="3200" dirty="0"/>
              <a:t> data </a:t>
            </a:r>
            <a:r>
              <a:rPr lang="it-IT" sz="3200" dirty="0" err="1"/>
              <a:t>is</a:t>
            </a:r>
            <a:r>
              <a:rPr lang="it-IT" sz="3200" dirty="0"/>
              <a:t> </a:t>
            </a:r>
            <a:r>
              <a:rPr lang="it-IT" sz="3200" dirty="0" err="1"/>
              <a:t>keept</a:t>
            </a:r>
            <a:r>
              <a:rPr lang="it-IT" sz="3200" dirty="0"/>
              <a:t> private to </a:t>
            </a:r>
            <a:r>
              <a:rPr lang="it-IT" sz="3200" dirty="0" err="1"/>
              <a:t>that</a:t>
            </a:r>
            <a:r>
              <a:rPr lang="it-IT" sz="3200" dirty="0"/>
              <a:t> service and must be </a:t>
            </a:r>
            <a:r>
              <a:rPr lang="it-IT" sz="3200" dirty="0" err="1"/>
              <a:t>accessible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via </a:t>
            </a:r>
            <a:r>
              <a:rPr lang="it-IT" sz="3200" dirty="0" err="1"/>
              <a:t>its</a:t>
            </a:r>
            <a:r>
              <a:rPr lang="it-IT" sz="3200" dirty="0"/>
              <a:t> API, </a:t>
            </a:r>
            <a:r>
              <a:rPr lang="it-IT" sz="3200" dirty="0" smtClean="0"/>
              <a:t>so </a:t>
            </a:r>
            <a:r>
              <a:rPr lang="it-IT" sz="3200" dirty="0" err="1" smtClean="0"/>
              <a:t>that</a:t>
            </a:r>
            <a:r>
              <a:rPr lang="it-IT" sz="3200" dirty="0" smtClean="0"/>
              <a:t> </a:t>
            </a:r>
            <a:r>
              <a:rPr lang="it-IT" sz="3200" dirty="0" err="1" smtClean="0"/>
              <a:t>changes</a:t>
            </a:r>
            <a:r>
              <a:rPr lang="it-IT" sz="3200" dirty="0" smtClean="0"/>
              <a:t> </a:t>
            </a:r>
            <a:r>
              <a:rPr lang="it-IT" sz="3200" dirty="0"/>
              <a:t>to </a:t>
            </a:r>
            <a:r>
              <a:rPr lang="it-IT" sz="3200" dirty="0" err="1"/>
              <a:t>one</a:t>
            </a:r>
            <a:r>
              <a:rPr lang="it-IT" sz="3200" dirty="0"/>
              <a:t> </a:t>
            </a:r>
            <a:r>
              <a:rPr lang="it-IT" sz="3200" dirty="0" err="1"/>
              <a:t>service’s</a:t>
            </a:r>
            <a:r>
              <a:rPr lang="it-IT" sz="3200" dirty="0"/>
              <a:t> database </a:t>
            </a:r>
            <a:r>
              <a:rPr lang="it-IT" sz="3200" dirty="0" err="1"/>
              <a:t>does</a:t>
            </a:r>
            <a:r>
              <a:rPr lang="it-IT" sz="3200" dirty="0"/>
              <a:t> </a:t>
            </a:r>
            <a:r>
              <a:rPr lang="it-IT" sz="3200" dirty="0" err="1"/>
              <a:t>not</a:t>
            </a:r>
            <a:r>
              <a:rPr lang="it-IT" sz="3200" dirty="0"/>
              <a:t> impact </a:t>
            </a:r>
            <a:r>
              <a:rPr lang="it-IT" sz="3200" dirty="0" err="1"/>
              <a:t>any</a:t>
            </a:r>
            <a:r>
              <a:rPr lang="it-IT" sz="3200" dirty="0"/>
              <a:t> </a:t>
            </a:r>
            <a:r>
              <a:rPr lang="it-IT" sz="3200" dirty="0" err="1"/>
              <a:t>other</a:t>
            </a:r>
            <a:r>
              <a:rPr lang="it-IT" sz="3200" dirty="0"/>
              <a:t> </a:t>
            </a:r>
            <a:r>
              <a:rPr lang="it-IT" sz="3200" dirty="0" err="1"/>
              <a:t>services</a:t>
            </a:r>
            <a:r>
              <a:rPr lang="it-IT" sz="3200" dirty="0"/>
              <a:t>. </a:t>
            </a:r>
            <a:r>
              <a:rPr lang="it-IT" sz="3200" dirty="0" err="1"/>
              <a:t>This</a:t>
            </a:r>
            <a:r>
              <a:rPr lang="it-IT" sz="3200" dirty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/>
              <a:t>could</a:t>
            </a:r>
            <a:r>
              <a:rPr lang="it-IT" sz="3200" dirty="0"/>
              <a:t> be </a:t>
            </a:r>
            <a:r>
              <a:rPr lang="it-IT" sz="3200" dirty="0" err="1"/>
              <a:t>realized</a:t>
            </a:r>
            <a:r>
              <a:rPr lang="it-IT" sz="3200" dirty="0"/>
              <a:t> by the </a:t>
            </a:r>
            <a:r>
              <a:rPr lang="it-IT" sz="3200" dirty="0" err="1"/>
              <a:t>following</a:t>
            </a:r>
            <a:r>
              <a:rPr lang="it-IT" sz="3200" dirty="0"/>
              <a:t> </a:t>
            </a:r>
            <a:r>
              <a:rPr lang="it-IT" sz="3200" dirty="0" err="1"/>
              <a:t>approachs</a:t>
            </a:r>
            <a:r>
              <a:rPr lang="it-IT" sz="3200" dirty="0"/>
              <a:t>:</a:t>
            </a:r>
          </a:p>
          <a:p>
            <a:pPr lvl="3"/>
            <a:r>
              <a:rPr lang="it-IT" sz="3200" b="1" dirty="0"/>
              <a:t>Private </a:t>
            </a:r>
            <a:r>
              <a:rPr lang="it-IT" sz="3200" b="1" dirty="0" err="1"/>
              <a:t>table</a:t>
            </a:r>
            <a:r>
              <a:rPr lang="it-IT" sz="3200" b="1" dirty="0"/>
              <a:t> per service </a:t>
            </a:r>
            <a:r>
              <a:rPr lang="it-IT" sz="3200" dirty="0"/>
              <a:t>(the </a:t>
            </a:r>
            <a:r>
              <a:rPr lang="it-IT" sz="3200" dirty="0" err="1"/>
              <a:t>weakest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with the </a:t>
            </a:r>
            <a:r>
              <a:rPr lang="it-IT" sz="3200" dirty="0" err="1"/>
              <a:t>lowest</a:t>
            </a:r>
            <a:r>
              <a:rPr lang="it-IT" sz="3200" dirty="0"/>
              <a:t> overhead)</a:t>
            </a:r>
          </a:p>
          <a:p>
            <a:pPr lvl="3"/>
            <a:r>
              <a:rPr lang="it-IT" sz="3200" b="1" dirty="0"/>
              <a:t>Schema </a:t>
            </a:r>
            <a:r>
              <a:rPr lang="it-IT" sz="3200" b="1" dirty="0" smtClean="0"/>
              <a:t>per service </a:t>
            </a:r>
            <a:r>
              <a:rPr lang="it-IT" sz="3200" dirty="0"/>
              <a:t>(</a:t>
            </a:r>
            <a:r>
              <a:rPr lang="it-IT" sz="3200" dirty="0" err="1"/>
              <a:t>making</a:t>
            </a:r>
            <a:r>
              <a:rPr lang="it-IT" sz="3200" dirty="0"/>
              <a:t> </a:t>
            </a:r>
            <a:r>
              <a:rPr lang="it-IT" sz="3200" dirty="0" err="1"/>
              <a:t>clear</a:t>
            </a:r>
            <a:r>
              <a:rPr lang="it-IT" sz="3200" dirty="0"/>
              <a:t> the </a:t>
            </a:r>
            <a:r>
              <a:rPr lang="it-IT" sz="3200" dirty="0" err="1"/>
              <a:t>ownership</a:t>
            </a:r>
            <a:r>
              <a:rPr lang="it-IT" sz="3200" dirty="0"/>
              <a:t> of  database </a:t>
            </a:r>
            <a:r>
              <a:rPr lang="it-IT" sz="3200" dirty="0" err="1"/>
              <a:t>tables</a:t>
            </a:r>
            <a:r>
              <a:rPr lang="it-IT" sz="3200" dirty="0"/>
              <a:t>)</a:t>
            </a:r>
          </a:p>
          <a:p>
            <a:pPr lvl="3"/>
            <a:r>
              <a:rPr lang="it-IT" sz="3200" b="1" dirty="0"/>
              <a:t>Database server per service </a:t>
            </a:r>
            <a:r>
              <a:rPr lang="it-IT" sz="3200" dirty="0"/>
              <a:t>(the </a:t>
            </a:r>
            <a:r>
              <a:rPr lang="it-IT" sz="3200" dirty="0" err="1"/>
              <a:t>strongest</a:t>
            </a:r>
            <a:r>
              <a:rPr lang="it-IT" sz="3200" dirty="0"/>
              <a:t> </a:t>
            </a:r>
            <a:r>
              <a:rPr lang="it-IT" sz="3200" dirty="0" err="1"/>
              <a:t>approach</a:t>
            </a:r>
            <a:r>
              <a:rPr lang="it-IT" sz="3200" dirty="0"/>
              <a:t>, to </a:t>
            </a:r>
            <a:r>
              <a:rPr lang="it-IT" sz="3200" dirty="0" err="1"/>
              <a:t>apply</a:t>
            </a:r>
            <a:r>
              <a:rPr lang="it-IT" sz="3200" dirty="0"/>
              <a:t> </a:t>
            </a:r>
            <a:r>
              <a:rPr lang="it-IT" sz="3200" dirty="0" err="1"/>
              <a:t>only</a:t>
            </a:r>
            <a:r>
              <a:rPr lang="it-IT" sz="3200" dirty="0"/>
              <a:t> for </a:t>
            </a:r>
            <a:r>
              <a:rPr lang="it-IT" sz="3200" dirty="0" err="1"/>
              <a:t>highly</a:t>
            </a:r>
            <a:r>
              <a:rPr lang="it-IT" sz="3200" dirty="0"/>
              <a:t> </a:t>
            </a:r>
            <a:r>
              <a:rPr lang="it-IT" sz="3200" dirty="0" err="1"/>
              <a:t>throughput</a:t>
            </a:r>
            <a:r>
              <a:rPr lang="it-IT" sz="3200" dirty="0"/>
              <a:t> service) </a:t>
            </a:r>
          </a:p>
          <a:p>
            <a:pPr lvl="2">
              <a:buFont typeface="+mj-lt"/>
              <a:buAutoNum type="arabicPeriod"/>
            </a:pPr>
            <a:r>
              <a:rPr lang="it-IT" sz="3200" strike="sngStrike" dirty="0" smtClean="0"/>
              <a:t>the design of </a:t>
            </a:r>
            <a:r>
              <a:rPr lang="it-IT" sz="3200" strike="sngStrike" dirty="0" err="1" smtClean="0"/>
              <a:t>each</a:t>
            </a:r>
            <a:r>
              <a:rPr lang="it-IT" sz="3200" strike="sngStrike" dirty="0" smtClean="0"/>
              <a:t> service </a:t>
            </a:r>
            <a:r>
              <a:rPr lang="it-IT" sz="3200" strike="sngStrike" dirty="0" err="1" smtClean="0"/>
              <a:t>could</a:t>
            </a:r>
            <a:r>
              <a:rPr lang="it-IT" sz="3200" strike="sngStrike" dirty="0" smtClean="0"/>
              <a:t> be </a:t>
            </a:r>
            <a:r>
              <a:rPr lang="it-IT" sz="3200" strike="sngStrike" dirty="0" err="1" smtClean="0"/>
              <a:t>done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using</a:t>
            </a:r>
            <a:r>
              <a:rPr lang="it-IT" sz="3200" strike="sngStrike" dirty="0" smtClean="0"/>
              <a:t> the </a:t>
            </a:r>
            <a:r>
              <a:rPr lang="it-IT" sz="3200" strike="sngStrike" dirty="0" err="1" smtClean="0"/>
              <a:t>type</a:t>
            </a:r>
            <a:r>
              <a:rPr lang="it-IT" sz="3200" strike="sngStrike" dirty="0" smtClean="0"/>
              <a:t> of database </a:t>
            </a:r>
            <a:r>
              <a:rPr lang="it-IT" sz="3200" strike="sngStrike" dirty="0" err="1" smtClean="0"/>
              <a:t>that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is</a:t>
            </a:r>
            <a:r>
              <a:rPr lang="it-IT" sz="3200" strike="sngStrike" dirty="0" smtClean="0"/>
              <a:t> best </a:t>
            </a:r>
            <a:r>
              <a:rPr lang="it-IT" sz="3200" strike="sngStrike" dirty="0" err="1" smtClean="0"/>
              <a:t>suited</a:t>
            </a:r>
            <a:r>
              <a:rPr lang="it-IT" sz="3200" strike="sngStrike" dirty="0" smtClean="0"/>
              <a:t> to </a:t>
            </a:r>
            <a:r>
              <a:rPr lang="it-IT" sz="3200" strike="sngStrike" dirty="0" err="1" smtClean="0"/>
              <a:t>its</a:t>
            </a:r>
            <a:r>
              <a:rPr lang="it-IT" sz="3200" strike="sngStrike" dirty="0" smtClean="0"/>
              <a:t> </a:t>
            </a:r>
            <a:r>
              <a:rPr lang="it-IT" sz="3200" strike="sngStrike" dirty="0" err="1" smtClean="0"/>
              <a:t>need</a:t>
            </a:r>
            <a:r>
              <a:rPr lang="it-IT" sz="3200" strike="sngStrike" dirty="0" smtClean="0"/>
              <a:t> (neo4j for social </a:t>
            </a:r>
            <a:r>
              <a:rPr lang="it-IT" sz="3200" strike="sngStrike" dirty="0" err="1" smtClean="0"/>
              <a:t>graph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elasticsearch</a:t>
            </a:r>
            <a:r>
              <a:rPr lang="it-IT" sz="3200" strike="sngStrike" dirty="0" smtClean="0"/>
              <a:t> for text </a:t>
            </a:r>
            <a:r>
              <a:rPr lang="it-IT" sz="3200" strike="sngStrike" dirty="0" err="1" smtClean="0"/>
              <a:t>serches</a:t>
            </a:r>
            <a:r>
              <a:rPr lang="it-IT" sz="3200" strike="sngStrike" dirty="0" smtClean="0"/>
              <a:t>, </a:t>
            </a:r>
            <a:r>
              <a:rPr lang="it-IT" sz="3200" strike="sngStrike" dirty="0" err="1" smtClean="0"/>
              <a:t>etc</a:t>
            </a:r>
            <a:r>
              <a:rPr lang="it-IT" sz="3200" strike="sngStrike" dirty="0" smtClean="0"/>
              <a:t>)</a:t>
            </a:r>
          </a:p>
          <a:p>
            <a:pPr marL="419100" lvl="1" indent="0">
              <a:buNone/>
            </a:pPr>
            <a:endParaRPr lang="it-IT" sz="2400" dirty="0"/>
          </a:p>
          <a:p>
            <a:pPr lvl="2" eaLnBrk="1" hangingPunct="1"/>
            <a:endParaRPr lang="it-IT" sz="3200" dirty="0" smtClean="0"/>
          </a:p>
        </p:txBody>
      </p:sp>
    </p:spTree>
    <p:extLst>
      <p:ext uri="{BB962C8B-B14F-4D97-AF65-F5344CB8AC3E}">
        <p14:creationId xmlns:p14="http://schemas.microsoft.com/office/powerpoint/2010/main" val="415896170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320691" y="2791247"/>
            <a:ext cx="15831749" cy="440120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b="1" dirty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output_pending_topic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output_pending_topic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it.luigibennardis.microservice.domain.Booking</a:t>
            </a:r>
            <a:endParaRPr lang="it-IT" sz="2800" b="1" dirty="0"/>
          </a:p>
          <a:p>
            <a:endParaRPr lang="it-IT" sz="2800" b="1" dirty="0" smtClean="0">
              <a:solidFill>
                <a:srgbClr val="00B050"/>
              </a:solidFill>
            </a:endParaRPr>
          </a:p>
          <a:p>
            <a:r>
              <a:rPr lang="it-IT" sz="2800" b="1" dirty="0" smtClean="0">
                <a:solidFill>
                  <a:srgbClr val="00B050"/>
                </a:solidFill>
              </a:rPr>
              <a:t>#</a:t>
            </a:r>
            <a:r>
              <a:rPr lang="it-IT" sz="2800" b="1" dirty="0" err="1">
                <a:solidFill>
                  <a:srgbClr val="00B050"/>
                </a:solidFill>
              </a:rPr>
              <a:t>input_confirm_topic</a:t>
            </a:r>
            <a:endParaRPr lang="it-IT" sz="2800" b="1" dirty="0">
              <a:solidFill>
                <a:srgbClr val="00B050"/>
              </a:solidFill>
            </a:endParaRPr>
          </a:p>
          <a:p>
            <a:r>
              <a:rPr lang="it-IT" sz="2800" b="1" dirty="0" err="1"/>
              <a:t>spring.cloud.stream.bindings.</a:t>
            </a:r>
            <a:r>
              <a:rPr lang="it-IT" sz="2800" b="1" dirty="0" err="1">
                <a:solidFill>
                  <a:srgbClr val="FF0000"/>
                </a:solidFill>
              </a:rPr>
              <a:t>input_confirm_topic</a:t>
            </a:r>
            <a:r>
              <a:rPr lang="it-IT" sz="2800" b="1" dirty="0" smtClean="0"/>
              <a:t>.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content-type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application</a:t>
            </a:r>
            <a:r>
              <a:rPr lang="it-IT" sz="2800" b="1" dirty="0" smtClean="0"/>
              <a:t>/x-java-</a:t>
            </a:r>
            <a:r>
              <a:rPr lang="it-IT" sz="2800" b="1" dirty="0" err="1" smtClean="0"/>
              <a:t>object</a:t>
            </a:r>
            <a:r>
              <a:rPr lang="it-IT" sz="2800" b="1" dirty="0" smtClean="0"/>
              <a:t>;</a:t>
            </a:r>
          </a:p>
          <a:p>
            <a:r>
              <a:rPr lang="it-IT" sz="2800" b="1" dirty="0"/>
              <a:t>	</a:t>
            </a:r>
            <a:r>
              <a:rPr lang="it-IT" sz="2800" b="1" dirty="0" err="1" smtClean="0">
                <a:solidFill>
                  <a:srgbClr val="FF0000"/>
                </a:solidFill>
              </a:rPr>
              <a:t>type</a:t>
            </a:r>
            <a:r>
              <a:rPr lang="it-IT" sz="2800" b="1" dirty="0" smtClean="0"/>
              <a:t>=</a:t>
            </a:r>
            <a:r>
              <a:rPr lang="it-IT" sz="2800" b="1" dirty="0" err="1" smtClean="0"/>
              <a:t>it.luigibennardis.microservice.model.TransactionDetails</a:t>
            </a:r>
            <a:endParaRPr lang="it-IT" sz="2800" b="1" dirty="0"/>
          </a:p>
          <a:p>
            <a:endParaRPr lang="it-IT" sz="2800" b="1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281469" y="5422736"/>
            <a:ext cx="12988997" cy="151216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6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370194" y="1629991"/>
            <a:ext cx="17064198" cy="928997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1" name="CasellaDiTesto 10"/>
          <p:cNvSpPr txBox="1"/>
          <p:nvPr/>
        </p:nvSpPr>
        <p:spPr>
          <a:xfrm>
            <a:off x="237177" y="7599288"/>
            <a:ext cx="15220336" cy="415498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ISinkConfirmTopic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INPUT_CONFIRM_TOPIC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confirmBookingTopic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confirmBookingTopic</a:t>
            </a:r>
            <a:r>
              <a:rPr lang="it-IT" sz="2400" dirty="0" smtClean="0">
                <a:latin typeface="Consolas"/>
              </a:rPr>
              <a:t>();</a:t>
            </a:r>
          </a:p>
          <a:p>
            <a:endParaRPr lang="it-IT" sz="2400" dirty="0" smtClean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INPUT_NOT_CONFIRM_TOPIC = "</a:t>
            </a:r>
            <a:r>
              <a:rPr lang="it-IT" sz="2400" dirty="0" err="1">
                <a:solidFill>
                  <a:schemeClr val="tx1"/>
                </a:solidFill>
                <a:latin typeface="Consolas"/>
              </a:rPr>
              <a:t>notConfirmBookingTopic</a:t>
            </a:r>
            <a:r>
              <a:rPr lang="it-IT" sz="2400" dirty="0">
                <a:latin typeface="Consolas"/>
              </a:rPr>
              <a:t>";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Input(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INPUT_NOT_CONFIRM_TOPIC</a:t>
            </a:r>
            <a:r>
              <a:rPr lang="it-IT" sz="2400" dirty="0">
                <a:latin typeface="Consolas"/>
              </a:rPr>
              <a:t>)</a:t>
            </a:r>
          </a:p>
          <a:p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notConfirmBookingTopic</a:t>
            </a:r>
            <a:r>
              <a:rPr lang="it-IT" sz="2400" dirty="0" smtClean="0">
                <a:latin typeface="Consolas"/>
              </a:rPr>
              <a:t>();</a:t>
            </a:r>
          </a:p>
        </p:txBody>
      </p:sp>
      <p:sp>
        <p:nvSpPr>
          <p:cNvPr id="12" name="Rettangolo 11"/>
          <p:cNvSpPr/>
          <p:nvPr/>
        </p:nvSpPr>
        <p:spPr bwMode="auto">
          <a:xfrm>
            <a:off x="1127792" y="8950970"/>
            <a:ext cx="8574523" cy="12216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2" name="Picture 2"/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341526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/>
              <a:t>Topics</a:t>
            </a:r>
            <a:r>
              <a:rPr lang="it-IT" sz="3600" b="1" dirty="0"/>
              <a:t> </a:t>
            </a:r>
            <a:r>
              <a:rPr lang="it-IT" sz="3600" b="1" dirty="0" err="1"/>
              <a:t>publishing</a:t>
            </a:r>
            <a:r>
              <a:rPr lang="it-IT" sz="3600" b="1" dirty="0"/>
              <a:t> Implementation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Spring </a:t>
            </a:r>
            <a:r>
              <a:rPr lang="it-IT" sz="3600" dirty="0" err="1" smtClean="0"/>
              <a:t>Cloud</a:t>
            </a:r>
            <a:r>
              <a:rPr lang="it-IT" sz="3600" dirty="0" smtClean="0"/>
              <a:t> </a:t>
            </a:r>
            <a:r>
              <a:rPr lang="it-IT" sz="3600" dirty="0" err="1" smtClean="0"/>
              <a:t>Stream</a:t>
            </a:r>
            <a:r>
              <a:rPr lang="it-IT" sz="3600" dirty="0" smtClean="0"/>
              <a:t> </a:t>
            </a:r>
            <a:r>
              <a:rPr lang="it-IT" sz="3600" dirty="0" err="1" smtClean="0"/>
              <a:t>dependency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Declarative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binding </a:t>
            </a:r>
            <a:r>
              <a:rPr lang="it-IT" sz="3600" dirty="0" err="1" smtClean="0"/>
              <a:t>definition</a:t>
            </a:r>
            <a:r>
              <a:rPr lang="it-IT" sz="3600" dirty="0"/>
              <a:t> </a:t>
            </a:r>
            <a:r>
              <a:rPr lang="it-IT" sz="3600" dirty="0" smtClean="0"/>
              <a:t>with java </a:t>
            </a:r>
            <a:r>
              <a:rPr lang="it-IT" sz="3600" dirty="0" err="1" smtClean="0"/>
              <a:t>object</a:t>
            </a:r>
            <a:r>
              <a:rPr lang="it-IT" sz="3600" dirty="0" smtClean="0"/>
              <a:t> </a:t>
            </a:r>
            <a:r>
              <a:rPr lang="it-IT" sz="3600" dirty="0" err="1" smtClean="0"/>
              <a:t>typed</a:t>
            </a:r>
            <a:r>
              <a:rPr lang="it-IT" sz="3600" dirty="0" smtClean="0"/>
              <a:t> </a:t>
            </a:r>
            <a:r>
              <a:rPr lang="it-IT" sz="3600" dirty="0" err="1" smtClean="0"/>
              <a:t>content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declaration</a:t>
            </a:r>
            <a:r>
              <a:rPr lang="it-IT" sz="3600" dirty="0" smtClean="0"/>
              <a:t> </a:t>
            </a:r>
            <a:r>
              <a:rPr lang="it-IT" sz="3600" dirty="0"/>
              <a:t>of </a:t>
            </a:r>
            <a:r>
              <a:rPr lang="it-IT" sz="3600" dirty="0" err="1"/>
              <a:t>subscribing</a:t>
            </a:r>
            <a:r>
              <a:rPr lang="it-IT" sz="3600" dirty="0"/>
              <a:t> </a:t>
            </a:r>
            <a:r>
              <a:rPr lang="it-IT" sz="3600" dirty="0" err="1"/>
              <a:t>topics</a:t>
            </a:r>
            <a:endParaRPr lang="it-IT" sz="3600" dirty="0" smtClean="0"/>
          </a:p>
        </p:txBody>
      </p:sp>
    </p:spTree>
    <p:extLst>
      <p:ext uri="{BB962C8B-B14F-4D97-AF65-F5344CB8AC3E}">
        <p14:creationId xmlns:p14="http://schemas.microsoft.com/office/powerpoint/2010/main" val="26929758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3" grpId="0" animBg="1"/>
      <p:bldP spid="12" grpId="0" animBg="1"/>
    </p:bldLst>
  </p:timing>
</p:sld>
</file>

<file path=ppt/slides/slide6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377841" y="1888307"/>
            <a:ext cx="1576316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@Component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ISinkConfirmTopic.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ReadReturnTopic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</a:p>
          <a:p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service.updatePendingBooking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 </a:t>
            </a:r>
          </a:p>
          <a:p>
            <a:endParaRPr lang="it-IT" sz="2400" dirty="0">
              <a:latin typeface="Consolas"/>
            </a:endParaRPr>
          </a:p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ServiceActivator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inputChannel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ISinkConfirmTopic.INPUT_NOT_CONFIRM_TOPIC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updateNotConfirmPending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GenericMessage</a:t>
            </a:r>
            <a:r>
              <a:rPr lang="it-IT" sz="2400" dirty="0">
                <a:latin typeface="Consolas"/>
              </a:rPr>
              <a:t>&lt;</a:t>
            </a:r>
            <a:r>
              <a:rPr lang="it-IT" sz="2400" dirty="0" err="1">
                <a:latin typeface="Consolas"/>
              </a:rPr>
              <a:t>TransactionDetails</a:t>
            </a:r>
            <a:r>
              <a:rPr lang="it-IT" sz="2400" dirty="0">
                <a:latin typeface="Consolas"/>
              </a:rPr>
              <a:t>&gt; message)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  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service.updateNotConfirmedBooking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message.getPayload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getIdReservation</a:t>
            </a:r>
            <a:r>
              <a:rPr lang="it-IT" sz="2400" dirty="0">
                <a:latin typeface="Consolas"/>
              </a:rPr>
              <a:t>()); </a:t>
            </a:r>
            <a:r>
              <a:rPr lang="it-IT" sz="2400" dirty="0" smtClean="0">
                <a:latin typeface="Consolas"/>
              </a:rPr>
              <a:t>}}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087370" y="5196611"/>
            <a:ext cx="13825536" cy="44341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087370" y="6992054"/>
            <a:ext cx="13825536" cy="487759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377841" y="2667716"/>
            <a:ext cx="7551566" cy="431291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1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3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378389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Topics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publishing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implementation</a:t>
            </a:r>
            <a:endParaRPr lang="it-IT" sz="3600" dirty="0" smtClean="0"/>
          </a:p>
          <a:p>
            <a:pPr lvl="1"/>
            <a:r>
              <a:rPr lang="it-IT" sz="3600" dirty="0" err="1" smtClean="0"/>
              <a:t>Methods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by the </a:t>
            </a:r>
            <a:r>
              <a:rPr lang="it-IT" sz="3600" dirty="0" err="1" smtClean="0"/>
              <a:t>subscribered</a:t>
            </a:r>
            <a:r>
              <a:rPr lang="it-IT" sz="3600" dirty="0" smtClean="0"/>
              <a:t>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Typed</a:t>
            </a:r>
            <a:r>
              <a:rPr lang="it-IT" sz="3600" dirty="0" smtClean="0"/>
              <a:t> message </a:t>
            </a:r>
            <a:r>
              <a:rPr lang="it-IT" sz="3600" dirty="0" err="1" smtClean="0"/>
              <a:t>payload</a:t>
            </a:r>
            <a:endParaRPr lang="it-IT" sz="3600" dirty="0" smtClean="0"/>
          </a:p>
        </p:txBody>
      </p:sp>
      <p:sp>
        <p:nvSpPr>
          <p:cNvPr id="14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84617178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12" grpId="0" animBg="1"/>
    </p:bldLst>
  </p:timing>
</p:sld>
</file>

<file path=ppt/slides/slide6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234966" y="1856309"/>
            <a:ext cx="15115092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String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OUPUT_PENDING_TOPIC = 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 err="1">
                <a:solidFill>
                  <a:srgbClr val="800000"/>
                </a:solidFill>
                <a:latin typeface="Consolas"/>
              </a:rPr>
              <a:t>pendingBookingTopic</a:t>
            </a:r>
            <a:r>
              <a:rPr lang="it-IT" sz="24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@</a:t>
            </a:r>
            <a:r>
              <a:rPr lang="it-IT" sz="2400" dirty="0">
                <a:latin typeface="Consolas"/>
              </a:rPr>
              <a:t>Output(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b="1" dirty="0" err="1">
                <a:solidFill>
                  <a:srgbClr val="FF0000"/>
                </a:solidFill>
                <a:latin typeface="Consolas"/>
              </a:rPr>
              <a:t>OUPUT_PENDING_TOPIC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SubscribableChannel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outputPendingTopic</a:t>
            </a:r>
            <a:r>
              <a:rPr lang="it-IT" sz="2400" dirty="0">
                <a:latin typeface="Consolas"/>
              </a:rPr>
              <a:t>();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endParaRPr lang="it-IT" sz="2400" dirty="0">
              <a:latin typeface="Consolas"/>
            </a:endParaRPr>
          </a:p>
        </p:txBody>
      </p:sp>
      <p:sp>
        <p:nvSpPr>
          <p:cNvPr id="7" name="CasellaDiTesto 6"/>
          <p:cNvSpPr txBox="1"/>
          <p:nvPr/>
        </p:nvSpPr>
        <p:spPr>
          <a:xfrm>
            <a:off x="391068" y="5273824"/>
            <a:ext cx="16543166" cy="674030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 smtClean="0">
                <a:latin typeface="Consolas"/>
              </a:rPr>
              <a:t>@</a:t>
            </a:r>
            <a:r>
              <a:rPr lang="it-IT" sz="2400" dirty="0">
                <a:latin typeface="Consolas"/>
              </a:rPr>
              <a:t>Component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EnableBinding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() { </a:t>
            </a:r>
            <a:r>
              <a:rPr lang="it-IT" sz="2400" dirty="0" smtClean="0">
                <a:latin typeface="Consolas"/>
              </a:rPr>
              <a:t>}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	</a:t>
            </a:r>
            <a:r>
              <a:rPr lang="it-IT" sz="2400" dirty="0" smtClean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ISinkOutputTopic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400" dirty="0" err="1" smtClean="0">
                <a:latin typeface="Consolas"/>
              </a:rPr>
              <a:t>.kafkaChannel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= </a:t>
            </a:r>
            <a:r>
              <a:rPr lang="it-IT" sz="2400" dirty="0" err="1">
                <a:latin typeface="Consolas"/>
              </a:rPr>
              <a:t>kafkaChannel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} </a:t>
            </a:r>
            <a:r>
              <a:rPr lang="it-IT" sz="2400" dirty="0">
                <a:latin typeface="Consolas"/>
              </a:rPr>
              <a:t> </a:t>
            </a: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writePendingTopic</a:t>
            </a:r>
            <a:r>
              <a:rPr lang="it-IT" sz="2400" dirty="0">
                <a:latin typeface="Consolas"/>
              </a:rPr>
              <a:t>(List&lt;Booking&gt; 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smtClean="0">
                <a:solidFill>
                  <a:srgbClr val="008000"/>
                </a:solidFill>
                <a:latin typeface="Consolas"/>
              </a:rPr>
              <a:t>	</a:t>
            </a:r>
            <a:r>
              <a:rPr lang="it-IT" sz="24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(!</a:t>
            </a:r>
            <a:r>
              <a:rPr lang="it-IT" sz="2400" dirty="0" err="1">
                <a:latin typeface="Consolas"/>
              </a:rPr>
              <a:t>dtInfo.isEmpty</a:t>
            </a:r>
            <a:r>
              <a:rPr lang="it-IT" sz="2400" dirty="0">
                <a:latin typeface="Consolas"/>
              </a:rPr>
              <a:t>()){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	</a:t>
            </a:r>
            <a:r>
              <a:rPr lang="it-IT" sz="2400" dirty="0" err="1" smtClean="0">
                <a:latin typeface="Consolas"/>
              </a:rPr>
              <a:t>kafkaChannel.outputPendingTopic</a:t>
            </a:r>
            <a:r>
              <a:rPr lang="it-IT" sz="2400" dirty="0">
                <a:latin typeface="Consolas"/>
              </a:rPr>
              <a:t>().</a:t>
            </a:r>
            <a:r>
              <a:rPr lang="it-IT" sz="2400" dirty="0" err="1">
                <a:latin typeface="Consolas"/>
              </a:rPr>
              <a:t>send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MessageBuilder.withPayload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dtInfo</a:t>
            </a:r>
            <a:r>
              <a:rPr lang="it-IT" sz="2400" dirty="0">
                <a:latin typeface="Consolas"/>
              </a:rPr>
              <a:t>).build</a:t>
            </a:r>
            <a:r>
              <a:rPr lang="it-IT" sz="2400" dirty="0" smtClean="0">
                <a:latin typeface="Consolas"/>
              </a:rPr>
              <a:t>());</a:t>
            </a:r>
            <a:r>
              <a:rPr lang="it-IT" sz="2400" dirty="0">
                <a:latin typeface="Consolas"/>
              </a:rPr>
              <a:t>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008684" y="3577999"/>
            <a:ext cx="9721080" cy="61872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413308" y="5705872"/>
            <a:ext cx="6943862" cy="78416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852500" y="11458001"/>
            <a:ext cx="15913768" cy="64399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5314637" y="6964995"/>
            <a:ext cx="8901558" cy="4815004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Topic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subscribing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dirty="0" smtClean="0"/>
              <a:t>Interface </a:t>
            </a:r>
            <a:r>
              <a:rPr lang="it-IT" sz="3600" dirty="0" err="1" smtClean="0"/>
              <a:t>definition</a:t>
            </a:r>
            <a:endParaRPr lang="it-IT" sz="3600" dirty="0" smtClean="0"/>
          </a:p>
          <a:p>
            <a:pPr lvl="1"/>
            <a:r>
              <a:rPr lang="it-IT" sz="3600" dirty="0" smtClean="0"/>
              <a:t>Class </a:t>
            </a:r>
            <a:r>
              <a:rPr lang="it-IT" sz="3600" dirty="0" err="1" smtClean="0"/>
              <a:t>implementing</a:t>
            </a:r>
            <a:r>
              <a:rPr lang="it-IT" sz="3600" dirty="0" smtClean="0"/>
              <a:t>  the </a:t>
            </a:r>
            <a:r>
              <a:rPr lang="it-IT" sz="3600" dirty="0" err="1" smtClean="0"/>
              <a:t>interface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err="1" smtClean="0"/>
              <a:t>Methos</a:t>
            </a:r>
            <a:r>
              <a:rPr lang="it-IT" sz="3600" dirty="0" smtClean="0"/>
              <a:t> </a:t>
            </a:r>
            <a:r>
              <a:rPr lang="it-IT" sz="3600" dirty="0" err="1" smtClean="0"/>
              <a:t>triggered</a:t>
            </a:r>
            <a:r>
              <a:rPr lang="it-IT" sz="3600" dirty="0" smtClean="0"/>
              <a:t> in </a:t>
            </a:r>
            <a:r>
              <a:rPr lang="it-IT" sz="3600" dirty="0" err="1" smtClean="0"/>
              <a:t>subscribing</a:t>
            </a:r>
            <a:r>
              <a:rPr lang="it-IT" sz="3600" dirty="0" smtClean="0"/>
              <a:t> the </a:t>
            </a:r>
            <a:r>
              <a:rPr lang="it-IT" sz="3600" dirty="0" err="1" smtClean="0"/>
              <a:t>topics</a:t>
            </a:r>
            <a:r>
              <a:rPr lang="it-IT" sz="3600" dirty="0" smtClean="0"/>
              <a:t> </a:t>
            </a:r>
          </a:p>
          <a:p>
            <a:pPr lvl="1"/>
            <a:r>
              <a:rPr lang="it-IT" sz="3600" dirty="0" smtClean="0"/>
              <a:t>Message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implementation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24910450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8" grpId="0" animBg="1"/>
      <p:bldP spid="11" grpId="0" animBg="1"/>
      <p:bldP spid="12" grpId="0" animBg="1"/>
    </p:bldLst>
  </p:timing>
</p:sld>
</file>

<file path=ppt/slides/slide6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-3073696" y="-1296144"/>
            <a:ext cx="13825536" cy="86409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9328" y="1623596"/>
            <a:ext cx="23912597" cy="4806920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0" name="Rettangolo 9"/>
          <p:cNvSpPr/>
          <p:nvPr/>
        </p:nvSpPr>
        <p:spPr bwMode="auto">
          <a:xfrm>
            <a:off x="15072320" y="1615558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7808624" y="1605315"/>
            <a:ext cx="273630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20544928" y="1615557"/>
            <a:ext cx="3096344" cy="481495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9" name="Pentagono 18"/>
          <p:cNvSpPr/>
          <p:nvPr/>
        </p:nvSpPr>
        <p:spPr bwMode="auto">
          <a:xfrm>
            <a:off x="3469865" y="7732950"/>
            <a:ext cx="2506843" cy="936104"/>
          </a:xfrm>
          <a:prstGeom prst="homePlate">
            <a:avLst/>
          </a:prstGeom>
          <a:solidFill>
            <a:srgbClr val="5E50A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32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PENDING</a:t>
            </a:r>
            <a:endParaRPr kumimoji="0" lang="it-IT" sz="32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25" name="Connettore 7 24"/>
          <p:cNvCxnSpPr>
            <a:stCxn id="21" idx="3"/>
            <a:endCxn id="22" idx="1"/>
          </p:cNvCxnSpPr>
          <p:nvPr/>
        </p:nvCxnSpPr>
        <p:spPr bwMode="auto">
          <a:xfrm flipV="1">
            <a:off x="9014162" y="7049192"/>
            <a:ext cx="1404134" cy="1152128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solid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6" name="Connettore 7 25"/>
          <p:cNvCxnSpPr>
            <a:stCxn id="21" idx="3"/>
            <a:endCxn id="24" idx="1"/>
          </p:cNvCxnSpPr>
          <p:nvPr/>
        </p:nvCxnSpPr>
        <p:spPr bwMode="auto">
          <a:xfrm>
            <a:off x="9014162" y="8201320"/>
            <a:ext cx="6028420" cy="210559"/>
          </a:xfrm>
          <a:prstGeom prst="curvedConnector3">
            <a:avLst>
              <a:gd name="adj1" fmla="val 50000"/>
            </a:avLst>
          </a:prstGeom>
          <a:solidFill>
            <a:srgbClr val="BBE0E3"/>
          </a:solidFill>
          <a:ln w="101600" cap="flat" cmpd="sng" algn="ctr">
            <a:solidFill>
              <a:srgbClr val="5E50A1"/>
            </a:solidFill>
            <a:prstDash val="dash"/>
            <a:round/>
            <a:headEnd type="none" w="med" len="med"/>
            <a:tailEnd type="triangl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grpSp>
        <p:nvGrpSpPr>
          <p:cNvPr id="1036" name="Gruppo 1035"/>
          <p:cNvGrpSpPr/>
          <p:nvPr/>
        </p:nvGrpSpPr>
        <p:grpSpPr>
          <a:xfrm>
            <a:off x="5922507" y="7732950"/>
            <a:ext cx="13254269" cy="4454869"/>
            <a:chOff x="5922507" y="7732950"/>
            <a:chExt cx="13254269" cy="4454869"/>
          </a:xfrm>
        </p:grpSpPr>
        <p:sp>
          <p:nvSpPr>
            <p:cNvPr id="27" name="Cilindro 26"/>
            <p:cNvSpPr/>
            <p:nvPr/>
          </p:nvSpPr>
          <p:spPr bwMode="auto">
            <a:xfrm rot="5400000">
              <a:off x="11649542" y="4660585"/>
              <a:ext cx="1800199" cy="13254269"/>
            </a:xfrm>
            <a:prstGeom prst="can">
              <a:avLst/>
            </a:prstGeom>
            <a:solidFill>
              <a:srgbClr val="FF3399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vert270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eaLnBrk="1" latinLnBrk="0" hangingPunct="1">
                <a:lnSpc>
                  <a:spcPct val="100000"/>
                </a:lnSpc>
                <a:buClrTx/>
                <a:buSzTx/>
                <a:buFontTx/>
                <a:buNone/>
                <a:tabLst/>
              </a:pPr>
              <a:r>
                <a:rPr lang="it-IT" sz="5400" dirty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Message </a:t>
              </a:r>
              <a:r>
                <a:rPr lang="it-IT" sz="54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Broker</a:t>
              </a:r>
              <a:endParaRPr lang="it-IT" sz="540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endParaRPr>
            </a:p>
          </p:txBody>
        </p:sp>
        <p:grpSp>
          <p:nvGrpSpPr>
            <p:cNvPr id="8" name="Gruppo 7"/>
            <p:cNvGrpSpPr/>
            <p:nvPr/>
          </p:nvGrpSpPr>
          <p:grpSpPr>
            <a:xfrm>
              <a:off x="5922509" y="7732950"/>
              <a:ext cx="3091653" cy="3548481"/>
              <a:chOff x="5922509" y="7732950"/>
              <a:chExt cx="3091653" cy="3548481"/>
            </a:xfrm>
          </p:grpSpPr>
          <p:grpSp>
            <p:nvGrpSpPr>
              <p:cNvPr id="2" name="Gruppo 1"/>
              <p:cNvGrpSpPr/>
              <p:nvPr/>
            </p:nvGrpSpPr>
            <p:grpSpPr>
              <a:xfrm>
                <a:off x="5922509" y="7732950"/>
                <a:ext cx="3091653" cy="3548481"/>
                <a:chOff x="5922509" y="7732950"/>
                <a:chExt cx="3091653" cy="3548481"/>
              </a:xfrm>
            </p:grpSpPr>
            <p:sp>
              <p:nvSpPr>
                <p:cNvPr id="21" name="Gallone 20"/>
                <p:cNvSpPr/>
                <p:nvPr/>
              </p:nvSpPr>
              <p:spPr bwMode="auto">
                <a:xfrm>
                  <a:off x="5922509" y="7732950"/>
                  <a:ext cx="3091653" cy="936740"/>
                </a:xfrm>
                <a:prstGeom prst="chevron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ctr" anchorCtr="0" compatLnSpc="1">
                  <a:prstTxWarp prst="textNoShape">
                    <a:avLst/>
                  </a:prstTxWarp>
                </a:bodyPr>
                <a:lstStyle/>
                <a:p>
                  <a:pPr algn="ctr" eaLnBrk="1" hangingPunct="1"/>
                  <a:r>
                    <a:rPr lang="it-IT" sz="3200" b="1" dirty="0" smtClean="0">
                      <a:solidFill>
                        <a:schemeClr val="bg1"/>
                      </a:solidFill>
                      <a:ea typeface="ヒラギノ角ゴ ProN W3" charset="0"/>
                      <a:cs typeface="ヒラギノ角ゴ ProN W3" charset="0"/>
                    </a:rPr>
                    <a:t>QUEUED</a:t>
                  </a:r>
                  <a:endParaRPr lang="it-IT" sz="3200" b="1" dirty="0">
                    <a:solidFill>
                      <a:schemeClr val="bg1"/>
                    </a:solidFill>
                    <a:ea typeface="ヒラギノ角ゴ ProN W3" charset="0"/>
                    <a:cs typeface="ヒラギノ角ゴ ProN W3" charset="0"/>
                  </a:endParaRPr>
                </a:p>
              </p:txBody>
            </p:sp>
            <p:sp>
              <p:nvSpPr>
                <p:cNvPr id="28" name="Documento 27"/>
                <p:cNvSpPr/>
                <p:nvPr/>
              </p:nvSpPr>
              <p:spPr bwMode="auto">
                <a:xfrm>
                  <a:off x="6373757" y="9913279"/>
                  <a:ext cx="2189155" cy="1368152"/>
                </a:xfrm>
                <a:prstGeom prst="flowChartDocument">
                  <a:avLst/>
                </a:prstGeom>
                <a:solidFill>
                  <a:srgbClr val="5E50A1"/>
                </a:solidFill>
                <a:ln w="25400" cap="flat" cmpd="sng" algn="ctr">
                  <a:solidFill>
                    <a:srgbClr val="000000"/>
                  </a:solidFill>
                  <a:prstDash val="solid"/>
                  <a:round/>
                  <a:headEnd type="none" w="med" len="med"/>
                  <a:tailEnd type="none" w="med" len="med"/>
                </a:ln>
                <a:effectLst/>
                <a:extLst/>
              </p:spPr>
              <p:txBody>
                <a:bodyPr vert="horz" wrap="square" lIns="91440" tIns="45720" rIns="91440" bIns="45720" numCol="1" rtlCol="0" anchor="t" anchorCtr="0" compatLnSpc="1">
                  <a:prstTxWarp prst="textNoShape">
                    <a:avLst/>
                  </a:prstTxWarp>
                </a:bodyPr>
                <a:lstStyle/>
                <a:p>
                  <a:pPr marL="0" marR="0" indent="0" algn="ctr" defTabSz="914400" rtl="0" eaLnBrk="1" fontAlgn="base" latinLnBrk="0" hangingPunct="1">
                    <a:lnSpc>
                      <a:spcPct val="100000"/>
                    </a:lnSpc>
                    <a:spcBef>
                      <a:spcPct val="0"/>
                    </a:spcBef>
                    <a:spcAft>
                      <a:spcPct val="0"/>
                    </a:spcAft>
                    <a:buClrTx/>
                    <a:buSzTx/>
                    <a:buFontTx/>
                    <a:buNone/>
                    <a:tabLst/>
                  </a:pP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Pending</a:t>
                  </a:r>
                  <a:r>
                    <a:rPr kumimoji="0" lang="it-IT" sz="3600" b="1" i="0" u="none" strike="noStrike" cap="none" normalizeH="0" baseline="0" dirty="0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 </a:t>
                  </a:r>
                  <a:r>
                    <a:rPr kumimoji="0" lang="it-IT" sz="3600" b="1" i="0" u="none" strike="noStrike" cap="none" normalizeH="0" baseline="0" dirty="0" err="1" smtClean="0">
                      <a:ln>
                        <a:noFill/>
                      </a:ln>
                      <a:solidFill>
                        <a:schemeClr val="bg1"/>
                      </a:solidFill>
                      <a:effectLst/>
                      <a:latin typeface="Gill Sans" charset="0"/>
                      <a:ea typeface="ヒラギノ角ゴ ProN W3" charset="0"/>
                      <a:cs typeface="ヒラギノ角ゴ ProN W3" charset="0"/>
                      <a:sym typeface="Gill Sans" charset="0"/>
                    </a:rPr>
                    <a:t>topic</a:t>
                  </a:r>
                  <a:endParaRPr kumimoji="0" lang="it-IT" sz="3600" b="1" i="0" u="none" strike="noStrike" cap="none" normalizeH="0" baseline="0" dirty="0">
                    <a:ln>
                      <a:noFill/>
                    </a:ln>
                    <a:solidFill>
                      <a:schemeClr val="bg1"/>
                    </a:solidFill>
                    <a:effectLst/>
                    <a:latin typeface="Gill Sans" charset="0"/>
                    <a:ea typeface="ヒラギノ角ゴ ProN W3" charset="0"/>
                    <a:cs typeface="ヒラギノ角ゴ ProN W3" charset="0"/>
                    <a:sym typeface="Gill Sans" charset="0"/>
                  </a:endParaRPr>
                </a:p>
              </p:txBody>
            </p:sp>
          </p:grpSp>
          <p:cxnSp>
            <p:nvCxnSpPr>
              <p:cNvPr id="6" name="Connettore 2 5"/>
              <p:cNvCxnSpPr>
                <a:endCxn id="28" idx="0"/>
              </p:cNvCxnSpPr>
              <p:nvPr/>
            </p:nvCxnSpPr>
            <p:spPr bwMode="auto">
              <a:xfrm>
                <a:off x="7468335" y="8585760"/>
                <a:ext cx="0" cy="1327519"/>
              </a:xfrm>
              <a:prstGeom prst="straightConnector1">
                <a:avLst/>
              </a:prstGeom>
              <a:solidFill>
                <a:srgbClr val="BBE0E3"/>
              </a:solidFill>
              <a:ln w="76200" cap="flat" cmpd="sng" algn="ctr">
                <a:solidFill>
                  <a:srgbClr val="FF3399"/>
                </a:solidFill>
                <a:prstDash val="sysDash"/>
                <a:round/>
                <a:headEnd type="triangle" w="med" len="med"/>
                <a:tailEnd type="triangle"/>
              </a:ln>
              <a:effectLst/>
              <a:extLst>
                <a:ext uri="{AF507438-7753-43E0-B8FC-AC1667EBCBE1}">
                  <a14:hiddenEffects xmlns:a14="http://schemas.microsoft.com/office/drawing/2010/main">
                    <a:effectLst>
                      <a:outerShdw blurRad="63500" dist="38099" dir="2700000" algn="ctr" rotWithShape="0">
                        <a:schemeClr val="bg2">
                          <a:alpha val="74998"/>
                        </a:schemeClr>
                      </a:outerShdw>
                    </a:effectLst>
                  </a14:hiddenEffects>
                </a:ext>
              </a:extLst>
            </p:spPr>
          </p:cxnSp>
        </p:grpSp>
      </p:grpSp>
      <p:grpSp>
        <p:nvGrpSpPr>
          <p:cNvPr id="1026" name="Gruppo 1025"/>
          <p:cNvGrpSpPr/>
          <p:nvPr/>
        </p:nvGrpSpPr>
        <p:grpSpPr>
          <a:xfrm>
            <a:off x="9949926" y="6580822"/>
            <a:ext cx="4608512" cy="4700609"/>
            <a:chOff x="9949926" y="6580822"/>
            <a:chExt cx="4608512" cy="4700609"/>
          </a:xfrm>
        </p:grpSpPr>
        <p:sp>
          <p:nvSpPr>
            <p:cNvPr id="22" name="Gallone 21"/>
            <p:cNvSpPr/>
            <p:nvPr/>
          </p:nvSpPr>
          <p:spPr bwMode="auto">
            <a:xfrm>
              <a:off x="9949926" y="6580822"/>
              <a:ext cx="4608512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29" name="Documento 28"/>
            <p:cNvSpPr/>
            <p:nvPr/>
          </p:nvSpPr>
          <p:spPr bwMode="auto">
            <a:xfrm>
              <a:off x="10693702" y="9913279"/>
              <a:ext cx="2682140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Confirmed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1" name="Connettore 2 30"/>
            <p:cNvCxnSpPr>
              <a:stCxn id="22" idx="2"/>
              <a:endCxn id="29" idx="0"/>
            </p:cNvCxnSpPr>
            <p:nvPr/>
          </p:nvCxnSpPr>
          <p:spPr bwMode="auto">
            <a:xfrm>
              <a:off x="12019997" y="7517562"/>
              <a:ext cx="14775" cy="2395717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grpSp>
        <p:nvGrpSpPr>
          <p:cNvPr id="1035" name="Gruppo 1034"/>
          <p:cNvGrpSpPr/>
          <p:nvPr/>
        </p:nvGrpSpPr>
        <p:grpSpPr>
          <a:xfrm>
            <a:off x="14574212" y="7943509"/>
            <a:ext cx="4962604" cy="3337922"/>
            <a:chOff x="14529862" y="7943509"/>
            <a:chExt cx="4962604" cy="3337922"/>
          </a:xfrm>
        </p:grpSpPr>
        <p:sp>
          <p:nvSpPr>
            <p:cNvPr id="24" name="Gallone 23"/>
            <p:cNvSpPr/>
            <p:nvPr/>
          </p:nvSpPr>
          <p:spPr bwMode="auto">
            <a:xfrm>
              <a:off x="14529862" y="7943509"/>
              <a:ext cx="4962604" cy="936740"/>
            </a:xfrm>
            <a:prstGeom prst="chevron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3200" b="1" dirty="0" smtClean="0">
                  <a:solidFill>
                    <a:schemeClr val="bg1"/>
                  </a:solidFill>
                  <a:ea typeface="ヒラギノ角ゴ ProN W3" charset="0"/>
                  <a:cs typeface="ヒラギノ角ゴ ProN W3" charset="0"/>
                </a:rPr>
                <a:t>NOT_CONFIRMED</a:t>
              </a:r>
              <a:endParaRPr lang="it-IT" sz="3200" b="1" dirty="0">
                <a:solidFill>
                  <a:schemeClr val="bg1"/>
                </a:solidFill>
                <a:ea typeface="ヒラギノ角ゴ ProN W3" charset="0"/>
                <a:cs typeface="ヒラギノ角ゴ ProN W3" charset="0"/>
              </a:endParaRPr>
            </a:p>
          </p:txBody>
        </p:sp>
        <p:sp>
          <p:nvSpPr>
            <p:cNvPr id="30" name="Documento 29"/>
            <p:cNvSpPr/>
            <p:nvPr/>
          </p:nvSpPr>
          <p:spPr bwMode="auto">
            <a:xfrm>
              <a:off x="15530746" y="9913279"/>
              <a:ext cx="2606746" cy="1368152"/>
            </a:xfrm>
            <a:prstGeom prst="flowChartDocument">
              <a:avLst/>
            </a:prstGeom>
            <a:solidFill>
              <a:srgbClr val="5E50A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Rejected</a:t>
              </a:r>
              <a:r>
                <a:rPr kumimoji="0" lang="it-IT" sz="3600" b="1" i="0" u="none" strike="noStrike" cap="none" normalizeH="0" baseline="0" dirty="0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 </a:t>
              </a:r>
              <a:r>
                <a:rPr kumimoji="0" lang="it-IT" sz="3600" b="1" i="0" u="none" strike="noStrike" cap="none" normalizeH="0" baseline="0" dirty="0" err="1" smtClean="0">
                  <a:ln>
                    <a:noFill/>
                  </a:ln>
                  <a:solidFill>
                    <a:schemeClr val="bg1"/>
                  </a:solidFill>
                  <a:effectLst/>
                  <a:latin typeface="Gill Sans" charset="0"/>
                  <a:ea typeface="ヒラギノ角ゴ ProN W3" charset="0"/>
                  <a:cs typeface="ヒラギノ角ゴ ProN W3" charset="0"/>
                  <a:sym typeface="Gill Sans" charset="0"/>
                </a:rPr>
                <a:t>topic</a:t>
              </a:r>
              <a:endParaRPr kumimoji="0" lang="it-IT" sz="3600" b="1" i="0" u="none" strike="noStrike" cap="none" normalizeH="0" baseline="0" dirty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36" name="Connettore 2 35"/>
            <p:cNvCxnSpPr/>
            <p:nvPr/>
          </p:nvCxnSpPr>
          <p:spPr bwMode="auto">
            <a:xfrm flipH="1">
              <a:off x="16897668" y="8880249"/>
              <a:ext cx="1" cy="1033030"/>
            </a:xfrm>
            <a:prstGeom prst="straightConnector1">
              <a:avLst/>
            </a:prstGeom>
            <a:solidFill>
              <a:srgbClr val="BBE0E3"/>
            </a:solidFill>
            <a:ln w="76200" cap="flat" cmpd="sng" algn="ctr">
              <a:solidFill>
                <a:srgbClr val="FF3399"/>
              </a:solidFill>
              <a:prstDash val="sysDash"/>
              <a:round/>
              <a:headEnd type="triangle" w="med" len="med"/>
              <a:tailEnd type="triangl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32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record workflow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163973330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2" grpId="0" animBg="1"/>
      <p:bldP spid="19" grpId="0" animBg="1"/>
    </p:bldLst>
  </p:timing>
</p:sld>
</file>

<file path=ppt/slides/slide6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CasellaDiTesto 5"/>
          <p:cNvSpPr txBox="1"/>
          <p:nvPr/>
        </p:nvSpPr>
        <p:spPr>
          <a:xfrm>
            <a:off x="770723" y="4861738"/>
            <a:ext cx="14373605" cy="710963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dirty="0">
                <a:latin typeface="Consolas"/>
              </a:rPr>
              <a:t>@Component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DbPollingPending</a:t>
            </a:r>
            <a:r>
              <a:rPr lang="it-IT" sz="2400" dirty="0">
                <a:latin typeface="Consolas"/>
              </a:rPr>
              <a:t>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@</a:t>
            </a:r>
            <a:r>
              <a:rPr lang="it-IT" sz="2400" dirty="0" err="1">
                <a:latin typeface="Consolas"/>
              </a:rPr>
              <a:t>Autowired</a:t>
            </a:r>
            <a:r>
              <a:rPr lang="it-IT" sz="2400" dirty="0">
                <a:latin typeface="Consolas"/>
              </a:rPr>
              <a:t>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solidFill>
                  <a:srgbClr val="0000FF"/>
                </a:solidFill>
                <a:latin typeface="Consolas"/>
              </a:rPr>
              <a:t>private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ApplicationContext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context</a:t>
            </a:r>
            <a:r>
              <a:rPr lang="it-IT" sz="2400" dirty="0">
                <a:latin typeface="Consolas"/>
              </a:rPr>
              <a:t>; </a:t>
            </a:r>
            <a:br>
              <a:rPr lang="it-IT" sz="2400" dirty="0">
                <a:latin typeface="Consolas"/>
              </a:rPr>
            </a:br>
            <a:endParaRPr lang="it-IT" sz="2400" dirty="0" smtClean="0">
              <a:latin typeface="Consolas"/>
            </a:endParaRPr>
          </a:p>
          <a:p>
            <a:r>
              <a:rPr lang="it-IT" sz="2400" dirty="0">
                <a:latin typeface="Consolas"/>
              </a:rPr>
              <a:t>    @</a:t>
            </a:r>
            <a:r>
              <a:rPr lang="it-IT" sz="2400" dirty="0" err="1">
                <a:latin typeface="Consolas"/>
              </a:rPr>
              <a:t>Scheduled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fixedRate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>
                <a:solidFill>
                  <a:srgbClr val="800080"/>
                </a:solidFill>
                <a:latin typeface="Consolas"/>
              </a:rPr>
              <a:t>60000</a:t>
            </a:r>
            <a:r>
              <a:rPr lang="it-IT" sz="2400" dirty="0">
                <a:latin typeface="Consolas"/>
              </a:rPr>
              <a:t>)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400" dirty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pollingPending</a:t>
            </a:r>
            <a:r>
              <a:rPr lang="it-IT" sz="2400" dirty="0">
                <a:latin typeface="Consolas"/>
              </a:rPr>
              <a:t>() {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>
                <a:latin typeface="Consolas"/>
              </a:rPr>
              <a:t>     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BookingService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>service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BookingService.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 smtClean="0">
                <a:latin typeface="Consolas"/>
              </a:rPr>
              <a:t>);</a:t>
            </a:r>
          </a:p>
          <a:p>
            <a:r>
              <a:rPr lang="it-IT" sz="2400" dirty="0" smtClean="0">
                <a:latin typeface="Consolas"/>
              </a:rPr>
              <a:t> </a:t>
            </a: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>   </a:t>
            </a: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WritePendingTopic</a:t>
            </a:r>
            <a:r>
              <a:rPr lang="it-IT" sz="2400" dirty="0" smtClean="0">
                <a:latin typeface="Consolas"/>
              </a:rPr>
              <a:t> </a:t>
            </a:r>
            <a:r>
              <a:rPr lang="it-IT" sz="2400" dirty="0" err="1">
                <a:latin typeface="Consolas"/>
              </a:rPr>
              <a:t>serviceTopic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context.getBean</a:t>
            </a:r>
            <a:r>
              <a:rPr lang="it-IT" sz="2400" dirty="0">
                <a:latin typeface="Consolas"/>
              </a:rPr>
              <a:t>(</a:t>
            </a:r>
            <a:r>
              <a:rPr lang="it-IT" sz="2400" dirty="0" err="1">
                <a:latin typeface="Consolas"/>
              </a:rPr>
              <a:t>WritePendingTopic.</a:t>
            </a:r>
            <a:r>
              <a:rPr lang="it-IT" sz="24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List </a:t>
            </a:r>
            <a:r>
              <a:rPr lang="it-IT" sz="2400" dirty="0">
                <a:latin typeface="Consolas"/>
              </a:rPr>
              <a:t>&lt;Booking&gt; </a:t>
            </a:r>
            <a:r>
              <a:rPr lang="it-IT" sz="2400" dirty="0" err="1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 = </a:t>
            </a:r>
            <a:r>
              <a:rPr lang="it-IT" sz="2400" dirty="0" err="1">
                <a:latin typeface="Consolas"/>
              </a:rPr>
              <a:t>service.getPendingBooking</a:t>
            </a:r>
            <a:r>
              <a:rPr lang="it-IT" sz="2400" dirty="0">
                <a:latin typeface="Consolas"/>
              </a:rPr>
              <a:t>();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serviceTopic.writePendingTopic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>
                <a:latin typeface="Consolas"/>
              </a:rPr>
              <a:t>); </a:t>
            </a:r>
            <a:br>
              <a:rPr lang="it-IT" sz="2400" dirty="0">
                <a:latin typeface="Consolas"/>
              </a:rPr>
            </a:br>
            <a:r>
              <a:rPr lang="it-IT" sz="2400" dirty="0">
                <a:latin typeface="Consolas"/>
              </a:rPr>
              <a:t/>
            </a:r>
            <a:br>
              <a:rPr lang="it-IT" sz="2400" dirty="0">
                <a:latin typeface="Consolas"/>
              </a:rPr>
            </a:br>
            <a:r>
              <a:rPr lang="it-IT" sz="2400" dirty="0" smtClean="0">
                <a:latin typeface="Consolas"/>
              </a:rPr>
              <a:t>	</a:t>
            </a:r>
            <a:r>
              <a:rPr lang="it-IT" sz="2400" dirty="0" err="1" smtClean="0">
                <a:latin typeface="Consolas"/>
              </a:rPr>
              <a:t>service.updateQueued</a:t>
            </a:r>
            <a:r>
              <a:rPr lang="it-IT" sz="2400" dirty="0" smtClean="0">
                <a:latin typeface="Consolas"/>
              </a:rPr>
              <a:t>(</a:t>
            </a:r>
            <a:r>
              <a:rPr lang="it-IT" sz="2400" dirty="0" err="1" smtClean="0">
                <a:latin typeface="Consolas"/>
              </a:rPr>
              <a:t>listaItem</a:t>
            </a:r>
            <a:r>
              <a:rPr lang="it-IT" sz="2400" dirty="0" smtClean="0">
                <a:latin typeface="Consolas"/>
              </a:rPr>
              <a:t>);</a:t>
            </a:r>
            <a:r>
              <a:rPr lang="it-IT" sz="2400" dirty="0">
                <a:latin typeface="Consolas"/>
              </a:rPr>
              <a:t>  </a:t>
            </a:r>
            <a:r>
              <a:rPr lang="it-IT" sz="2400" dirty="0" smtClean="0">
                <a:latin typeface="Consolas"/>
              </a:rPr>
              <a:t>}}</a:t>
            </a:r>
            <a:endParaRPr lang="it-IT" sz="2400" dirty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1246785" y="6955185"/>
            <a:ext cx="5760640" cy="108123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1246784" y="990862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CasellaDiTesto 10"/>
          <p:cNvSpPr txBox="1"/>
          <p:nvPr/>
        </p:nvSpPr>
        <p:spPr>
          <a:xfrm>
            <a:off x="788047" y="1849855"/>
            <a:ext cx="16116296" cy="224676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endParaRPr lang="it-IT" sz="2800" dirty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EnableScheduling</a:t>
            </a:r>
            <a:r>
              <a:rPr lang="en-US" sz="2800" dirty="0" smtClean="0">
                <a:latin typeface="Consolas"/>
              </a:rPr>
              <a:t/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 Application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 smtClean="0">
                <a:latin typeface="Consolas"/>
              </a:rPr>
              <a:t> main(String[]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 { </a:t>
            </a:r>
            <a:br>
              <a:rPr lang="en-US" sz="2800" dirty="0" smtClean="0">
                <a:latin typeface="Consolas"/>
              </a:rPr>
            </a:br>
            <a:r>
              <a:rPr lang="en-US" sz="2800" dirty="0" smtClean="0">
                <a:latin typeface="Consolas"/>
              </a:rPr>
              <a:t>        </a:t>
            </a:r>
            <a:r>
              <a:rPr lang="en-US" sz="2800" dirty="0" err="1" smtClean="0">
                <a:latin typeface="Consolas"/>
              </a:rPr>
              <a:t>SpringApplication.run</a:t>
            </a:r>
            <a:r>
              <a:rPr lang="en-US" sz="2800" dirty="0" smtClean="0">
                <a:latin typeface="Consolas"/>
              </a:rPr>
              <a:t>(</a:t>
            </a:r>
            <a:r>
              <a:rPr lang="en-US" sz="2800" dirty="0" err="1" smtClean="0">
                <a:latin typeface="Consolas"/>
              </a:rPr>
              <a:t>Application.</a:t>
            </a:r>
            <a:r>
              <a:rPr lang="en-US" sz="2800" dirty="0" err="1" smtClean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 smtClean="0">
                <a:latin typeface="Consolas"/>
              </a:rPr>
              <a:t>, </a:t>
            </a:r>
            <a:r>
              <a:rPr lang="en-US" sz="2800" dirty="0" err="1" smtClean="0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710584" y="2349327"/>
            <a:ext cx="3579357" cy="48489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1246785" y="10678219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Rettangolo 14"/>
          <p:cNvSpPr/>
          <p:nvPr/>
        </p:nvSpPr>
        <p:spPr bwMode="auto">
          <a:xfrm>
            <a:off x="1254450" y="11457706"/>
            <a:ext cx="13249472" cy="6835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13" name="Picture 2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6904343" y="1601416"/>
            <a:ext cx="6952953" cy="5019163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5314637" y="6964996"/>
            <a:ext cx="8901558" cy="4054982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err="1" smtClean="0"/>
              <a:t>Scheduling</a:t>
            </a:r>
            <a:r>
              <a:rPr lang="it-IT" sz="3600" b="1" dirty="0" smtClean="0"/>
              <a:t>: </a:t>
            </a:r>
            <a:r>
              <a:rPr lang="it-IT" sz="3600" b="1" dirty="0" err="1" smtClean="0"/>
              <a:t>implementation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details</a:t>
            </a:r>
            <a:endParaRPr lang="it-IT" sz="3600" b="1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EnableScheduling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endParaRPr lang="it-IT" sz="3600" dirty="0" smtClean="0"/>
          </a:p>
          <a:p>
            <a:pPr lvl="1"/>
            <a:r>
              <a:rPr lang="it-IT" sz="3600" i="1" dirty="0" smtClean="0"/>
              <a:t>@</a:t>
            </a:r>
            <a:r>
              <a:rPr lang="it-IT" sz="3600" i="1" dirty="0" err="1" smtClean="0"/>
              <a:t>Scheduled</a:t>
            </a:r>
            <a:r>
              <a:rPr lang="it-IT" sz="3600" i="1" dirty="0" smtClean="0"/>
              <a:t> </a:t>
            </a:r>
            <a:r>
              <a:rPr lang="it-IT" sz="3600" dirty="0" err="1" smtClean="0"/>
              <a:t>directive</a:t>
            </a:r>
            <a:r>
              <a:rPr lang="it-IT" sz="3600" dirty="0" smtClean="0"/>
              <a:t>  </a:t>
            </a:r>
          </a:p>
          <a:p>
            <a:pPr lvl="1"/>
            <a:r>
              <a:rPr lang="it-IT" sz="3600" dirty="0" smtClean="0"/>
              <a:t>Data </a:t>
            </a:r>
            <a:r>
              <a:rPr lang="it-IT" sz="3600" dirty="0" err="1" smtClean="0"/>
              <a:t>access</a:t>
            </a:r>
            <a:r>
              <a:rPr lang="it-IT" sz="3600" dirty="0" smtClean="0"/>
              <a:t> and </a:t>
            </a:r>
            <a:r>
              <a:rPr lang="it-IT" sz="3600" dirty="0" err="1" smtClean="0"/>
              <a:t>topic</a:t>
            </a:r>
            <a:r>
              <a:rPr lang="it-IT" sz="3600" dirty="0" smtClean="0"/>
              <a:t> </a:t>
            </a:r>
            <a:r>
              <a:rPr lang="it-IT" sz="3600" dirty="0" err="1" smtClean="0"/>
              <a:t>publishing</a:t>
            </a:r>
            <a:r>
              <a:rPr lang="it-IT" sz="3600" dirty="0" smtClean="0"/>
              <a:t> business </a:t>
            </a:r>
            <a:r>
              <a:rPr lang="it-IT" sz="3600" dirty="0" err="1" smtClean="0"/>
              <a:t>logic</a:t>
            </a:r>
            <a:endParaRPr lang="it-IT" sz="3600" dirty="0" smtClean="0"/>
          </a:p>
        </p:txBody>
      </p:sp>
      <p:sp>
        <p:nvSpPr>
          <p:cNvPr id="17" name="Freccia a destra con strisce 16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8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Event</a:t>
            </a:r>
            <a:r>
              <a:rPr lang="it-IT" dirty="0" smtClean="0"/>
              <a:t> </a:t>
            </a:r>
            <a:r>
              <a:rPr lang="it-IT" dirty="0" err="1" smtClean="0"/>
              <a:t>driven</a:t>
            </a:r>
            <a:r>
              <a:rPr lang="it-IT" dirty="0" smtClean="0"/>
              <a:t> Architecture: </a:t>
            </a:r>
            <a:r>
              <a:rPr lang="it-IT" dirty="0" err="1" smtClean="0"/>
              <a:t>scheduler</a:t>
            </a:r>
            <a:r>
              <a:rPr lang="it-IT" dirty="0" smtClean="0"/>
              <a:t> </a:t>
            </a:r>
            <a:r>
              <a:rPr lang="it-IT" dirty="0" err="1" smtClean="0"/>
              <a:t>implentation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19359682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0" grpId="0" animBg="1"/>
      <p:bldP spid="8" grpId="0" animBg="1"/>
      <p:bldP spid="12" grpId="0" animBg="1"/>
      <p:bldP spid="14" grpId="0" animBg="1"/>
      <p:bldP spid="15" grpId="0" animBg="1"/>
      <p:bldP spid="17" grpId="0" animBg="1"/>
    </p:bldLst>
  </p:timing>
</p:sld>
</file>

<file path=ppt/slides/slide6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82986569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Wiring</a:t>
            </a:r>
            <a:r>
              <a:rPr lang="it-IT" dirty="0" smtClean="0"/>
              <a:t> </a:t>
            </a:r>
            <a:r>
              <a:rPr lang="it-IT" dirty="0" err="1" smtClean="0"/>
              <a:t>Microservice</a:t>
            </a:r>
            <a:r>
              <a:rPr lang="it-IT" dirty="0" smtClean="0"/>
              <a:t>: </a:t>
            </a:r>
            <a:r>
              <a:rPr lang="it-IT" dirty="0"/>
              <a:t>Service </a:t>
            </a:r>
            <a:r>
              <a:rPr lang="it-IT" dirty="0" err="1"/>
              <a:t>Discovery</a:t>
            </a:r>
            <a:r>
              <a:rPr lang="it-IT" dirty="0"/>
              <a:t> </a:t>
            </a:r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598712" y="2033464"/>
            <a:ext cx="23134637" cy="6192688"/>
          </a:xfrm>
        </p:spPr>
        <p:txBody>
          <a:bodyPr/>
          <a:lstStyle/>
          <a:p>
            <a:r>
              <a:rPr lang="en-US" dirty="0" smtClean="0"/>
              <a:t>Service discovery  is one of the key tenets of a </a:t>
            </a:r>
            <a:r>
              <a:rPr lang="en-US" dirty="0" err="1" smtClean="0"/>
              <a:t>microservices</a:t>
            </a:r>
            <a:r>
              <a:rPr lang="en-US" dirty="0" smtClean="0"/>
              <a:t> based architecture.</a:t>
            </a:r>
          </a:p>
          <a:p>
            <a:r>
              <a:rPr lang="en-US" dirty="0" smtClean="0"/>
              <a:t>This pattern allows </a:t>
            </a:r>
            <a:r>
              <a:rPr lang="en-US" dirty="0" err="1" smtClean="0"/>
              <a:t>microservices</a:t>
            </a:r>
            <a:r>
              <a:rPr lang="en-US" dirty="0" smtClean="0"/>
              <a:t> to find each other dynamically without a p2p wiring, </a:t>
            </a:r>
          </a:p>
          <a:p>
            <a:r>
              <a:rPr lang="en-US" dirty="0" smtClean="0"/>
              <a:t>Eureka it the Netflix Discovery Service provider. It consists of two modules: </a:t>
            </a:r>
          </a:p>
          <a:p>
            <a:pPr lvl="2"/>
            <a:r>
              <a:rPr lang="en-US" dirty="0" smtClean="0"/>
              <a:t> “</a:t>
            </a:r>
            <a:r>
              <a:rPr lang="en-US" b="1" dirty="0" smtClean="0"/>
              <a:t>Eureka server</a:t>
            </a:r>
            <a:r>
              <a:rPr lang="en-US" dirty="0" smtClean="0"/>
              <a:t>” is a REST based service for locating services with the purpose of load balancing and failover of middle-tier servers. </a:t>
            </a:r>
          </a:p>
          <a:p>
            <a:pPr lvl="2" eaLnBrk="1" fontAlgn="t" hangingPunct="1"/>
            <a:r>
              <a:rPr lang="en-US" dirty="0" smtClean="0"/>
              <a:t> “</a:t>
            </a:r>
            <a:r>
              <a:rPr lang="en-US" b="1" dirty="0" smtClean="0"/>
              <a:t>Eureka Client”</a:t>
            </a:r>
            <a:r>
              <a:rPr lang="en-US" dirty="0" smtClean="0"/>
              <a:t>, a Java-based client component, which interact with the Eureka server, and has a built-in load balancer that achieve basic round-robin load balancing. 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7034025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Netflix</a:t>
            </a:r>
            <a:r>
              <a:rPr lang="it-IT" dirty="0" smtClean="0"/>
              <a:t> Eureka: </a:t>
            </a:r>
            <a:r>
              <a:rPr lang="it-IT" dirty="0" err="1" smtClean="0"/>
              <a:t>specifications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en-US" dirty="0" smtClean="0"/>
              <a:t>Eureka can </a:t>
            </a:r>
            <a:r>
              <a:rPr lang="en-US" dirty="0"/>
              <a:t>be configured and deployed to be highly </a:t>
            </a:r>
            <a:r>
              <a:rPr lang="en-US" dirty="0" smtClean="0"/>
              <a:t>available </a:t>
            </a:r>
            <a:r>
              <a:rPr lang="en-US" strike="sngStrike" dirty="0" smtClean="0"/>
              <a:t> </a:t>
            </a:r>
            <a:r>
              <a:rPr lang="en-US" strike="sngStrike" dirty="0"/>
              <a:t>with each server replicating state about the registered service to the others.</a:t>
            </a:r>
          </a:p>
          <a:p>
            <a:r>
              <a:rPr lang="en-US" dirty="0" smtClean="0"/>
              <a:t>Services</a:t>
            </a:r>
            <a:r>
              <a:rPr lang="en-US" dirty="0"/>
              <a:t> </a:t>
            </a:r>
            <a:r>
              <a:rPr lang="en-US" dirty="0" smtClean="0"/>
              <a:t>register</a:t>
            </a:r>
            <a:r>
              <a:rPr lang="en-US" dirty="0"/>
              <a:t> with Eureka </a:t>
            </a:r>
            <a:r>
              <a:rPr lang="en-US" dirty="0" smtClean="0"/>
              <a:t>providing meta-data </a:t>
            </a:r>
            <a:r>
              <a:rPr lang="en-US" dirty="0"/>
              <a:t>about itself (host, port, URL), </a:t>
            </a:r>
            <a:endParaRPr lang="en-US" dirty="0" smtClean="0"/>
          </a:p>
          <a:p>
            <a:r>
              <a:rPr lang="en-US" dirty="0" smtClean="0"/>
              <a:t>Once registered services send</a:t>
            </a:r>
            <a:r>
              <a:rPr lang="en-US" dirty="0"/>
              <a:t> heartbeats to renew their leases every 30 </a:t>
            </a:r>
            <a:r>
              <a:rPr lang="en-US" dirty="0" smtClean="0"/>
              <a:t>seconds</a:t>
            </a:r>
            <a:r>
              <a:rPr lang="en-US" dirty="0"/>
              <a:t> </a:t>
            </a:r>
            <a:r>
              <a:rPr lang="en-US" dirty="0" smtClean="0"/>
              <a:t>and locate </a:t>
            </a:r>
            <a:r>
              <a:rPr lang="en-US" dirty="0"/>
              <a:t>their services </a:t>
            </a:r>
            <a:r>
              <a:rPr lang="en-US" dirty="0" smtClean="0"/>
              <a:t>to </a:t>
            </a:r>
            <a:r>
              <a:rPr lang="en-US" dirty="0"/>
              <a:t>make remote calls</a:t>
            </a:r>
            <a:endParaRPr lang="en-US" dirty="0" smtClean="0"/>
          </a:p>
          <a:p>
            <a:r>
              <a:rPr lang="en-US" dirty="0"/>
              <a:t>If the </a:t>
            </a:r>
            <a:r>
              <a:rPr lang="en-US" dirty="0" err="1"/>
              <a:t>hearthbeat</a:t>
            </a:r>
            <a:r>
              <a:rPr lang="en-US" dirty="0"/>
              <a:t> fails over a configurable </a:t>
            </a:r>
            <a:r>
              <a:rPr lang="en-US" dirty="0" smtClean="0"/>
              <a:t>timetable  </a:t>
            </a:r>
            <a:r>
              <a:rPr lang="en-US" dirty="0"/>
              <a:t>the instance is removed</a:t>
            </a:r>
          </a:p>
          <a:p>
            <a:r>
              <a:rPr lang="en-US" dirty="0" smtClean="0"/>
              <a:t>The </a:t>
            </a:r>
            <a:r>
              <a:rPr lang="en-US" dirty="0"/>
              <a:t>registration information and the renewals are replicated to all the eureka nodes in the cluster. </a:t>
            </a:r>
            <a:endParaRPr lang="en-US" dirty="0" smtClean="0"/>
          </a:p>
          <a:p>
            <a:r>
              <a:rPr lang="en-US" dirty="0"/>
              <a:t>Eureka does not use a backend store and all services instance in the registry have to send an heartbeat to keep their registration up to date (so </a:t>
            </a:r>
            <a:r>
              <a:rPr lang="en-US" dirty="0" err="1"/>
              <a:t>ths</a:t>
            </a:r>
            <a:r>
              <a:rPr lang="en-US" dirty="0"/>
              <a:t> can be done in memory)</a:t>
            </a:r>
          </a:p>
          <a:p>
            <a:r>
              <a:rPr lang="en-US" dirty="0"/>
              <a:t>Client have an in memory cache of Eureka registration (they don’t have to go to the registry for every single request to a service)</a:t>
            </a:r>
          </a:p>
          <a:p>
            <a:r>
              <a:rPr lang="en-US" dirty="0"/>
              <a:t>So Eureka works as a register, that will know where which one of our services lives, how many instances of they are up (or down) and how to access them.</a:t>
            </a:r>
            <a:endParaRPr lang="it-IT" dirty="0"/>
          </a:p>
          <a:p>
            <a:endParaRPr lang="en-US" dirty="0"/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1064618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err="1" smtClean="0"/>
              <a:t>Discovery</a:t>
            </a:r>
            <a:r>
              <a:rPr lang="it-IT" dirty="0" smtClean="0"/>
              <a:t> Services: Eureka stand alone mode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9" y="1676400"/>
            <a:ext cx="8118078" cy="10668000"/>
          </a:xfrm>
        </p:spPr>
        <p:txBody>
          <a:bodyPr/>
          <a:lstStyle/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/>
              <a:t>NETFLIX </a:t>
            </a:r>
            <a:r>
              <a:rPr lang="it-IT" dirty="0" smtClean="0"/>
              <a:t>EUREKA: in a stand alone mode </a:t>
            </a:r>
            <a:r>
              <a:rPr lang="it-IT" dirty="0" err="1" smtClean="0"/>
              <a:t>is</a:t>
            </a:r>
            <a:r>
              <a:rPr lang="it-IT" dirty="0" smtClean="0"/>
              <a:t> </a:t>
            </a:r>
            <a:r>
              <a:rPr lang="it-IT" dirty="0" err="1" smtClean="0"/>
              <a:t>fairly</a:t>
            </a:r>
            <a:r>
              <a:rPr lang="it-IT" dirty="0" smtClean="0"/>
              <a:t> </a:t>
            </a:r>
            <a:r>
              <a:rPr lang="it-IT" dirty="0" err="1" smtClean="0"/>
              <a:t>resilient</a:t>
            </a:r>
            <a:r>
              <a:rPr lang="it-IT" dirty="0" smtClean="0"/>
              <a:t> to </a:t>
            </a:r>
            <a:r>
              <a:rPr lang="it-IT" dirty="0" err="1" smtClean="0"/>
              <a:t>failure</a:t>
            </a:r>
            <a:r>
              <a:rPr lang="it-IT" dirty="0" smtClean="0"/>
              <a:t>. </a:t>
            </a:r>
            <a:endParaRPr lang="en-US" dirty="0"/>
          </a:p>
          <a:p>
            <a:pPr marL="0" indent="0" eaLnBrk="1" fontAlgn="t" hangingPunct="1">
              <a:buNone/>
            </a:pPr>
            <a:endParaRPr lang="it-IT" dirty="0"/>
          </a:p>
          <a:p>
            <a:pPr eaLnBrk="1" fontAlgn="t" hangingPunct="1"/>
            <a:r>
              <a:rPr lang="it-IT" dirty="0" smtClean="0"/>
              <a:t> </a:t>
            </a:r>
            <a:r>
              <a:rPr lang="it-IT" dirty="0" err="1" smtClean="0"/>
              <a:t>standalone</a:t>
            </a:r>
            <a:r>
              <a:rPr lang="it-IT" dirty="0" smtClean="0"/>
              <a:t> mode </a:t>
            </a:r>
            <a:r>
              <a:rPr lang="it-IT" dirty="0" err="1" smtClean="0"/>
              <a:t>swtich</a:t>
            </a:r>
            <a:r>
              <a:rPr lang="it-IT" dirty="0" smtClean="0"/>
              <a:t> off the client </a:t>
            </a:r>
            <a:r>
              <a:rPr lang="it-IT" dirty="0" err="1" smtClean="0"/>
              <a:t>dide</a:t>
            </a:r>
            <a:r>
              <a:rPr lang="it-IT" dirty="0" smtClean="0"/>
              <a:t> </a:t>
            </a:r>
            <a:r>
              <a:rPr lang="it-IT" dirty="0" err="1" smtClean="0"/>
              <a:t>behaviuor</a:t>
            </a:r>
            <a:endParaRPr lang="it-IT" dirty="0" smtClean="0"/>
          </a:p>
          <a:p>
            <a:pPr eaLnBrk="1" fontAlgn="t" hangingPunct="1"/>
            <a:r>
              <a:rPr lang="it-IT" dirty="0" smtClean="0"/>
              <a:t>Cache client </a:t>
            </a:r>
            <a:r>
              <a:rPr lang="it-IT" dirty="0" smtClean="0">
                <a:sym typeface="Wingdings" pitchFamily="2" charset="2"/>
              </a:rPr>
              <a:t> cache server  by </a:t>
            </a:r>
            <a:r>
              <a:rPr lang="it-IT" dirty="0" err="1" smtClean="0">
                <a:sym typeface="Wingdings" pitchFamily="2" charset="2"/>
              </a:rPr>
              <a:t>means</a:t>
            </a:r>
            <a:r>
              <a:rPr lang="it-IT" dirty="0" smtClean="0">
                <a:sym typeface="Wingdings" pitchFamily="2" charset="2"/>
              </a:rPr>
              <a:t> of </a:t>
            </a:r>
            <a:r>
              <a:rPr lang="it-IT" dirty="0" err="1" smtClean="0">
                <a:sym typeface="Wingdings" pitchFamily="2" charset="2"/>
              </a:rPr>
              <a:t>hearthbeat</a:t>
            </a:r>
            <a:endParaRPr lang="it-IT" dirty="0"/>
          </a:p>
          <a:p>
            <a:pPr lvl="1"/>
            <a:endParaRPr lang="it-IT" dirty="0" smtClean="0"/>
          </a:p>
          <a:p>
            <a:endParaRPr lang="it-IT" dirty="0" smtClean="0"/>
          </a:p>
          <a:p>
            <a:endParaRPr lang="it-IT" dirty="0"/>
          </a:p>
        </p:txBody>
      </p:sp>
      <p:pic>
        <p:nvPicPr>
          <p:cNvPr id="1028" name="Picture 4" descr="Eureka High level Architecture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167664" y="1673424"/>
            <a:ext cx="14473608" cy="10855208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36303081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6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31" name="Rettangolo arrotondato 130"/>
          <p:cNvSpPr/>
          <p:nvPr/>
        </p:nvSpPr>
        <p:spPr bwMode="auto">
          <a:xfrm rot="16200000">
            <a:off x="-1361834" y="8214978"/>
            <a:ext cx="4372018" cy="69342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36" name="Gruppo 35"/>
          <p:cNvGrpSpPr/>
          <p:nvPr/>
        </p:nvGrpSpPr>
        <p:grpSpPr>
          <a:xfrm>
            <a:off x="4760746" y="3668376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123849" y="2194561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: </a:t>
            </a:r>
            <a:r>
              <a:rPr lang="it-IT" dirty="0" err="1"/>
              <a:t>Discovery</a:t>
            </a:r>
            <a:r>
              <a:rPr lang="it-IT" dirty="0"/>
              <a:t> Service</a:t>
            </a:r>
          </a:p>
        </p:txBody>
      </p:sp>
      <p:grpSp>
        <p:nvGrpSpPr>
          <p:cNvPr id="8" name="Gruppo 7"/>
          <p:cNvGrpSpPr/>
          <p:nvPr/>
        </p:nvGrpSpPr>
        <p:grpSpPr>
          <a:xfrm>
            <a:off x="1434140" y="7590003"/>
            <a:ext cx="11307650" cy="4449461"/>
            <a:chOff x="1942087" y="7568268"/>
            <a:chExt cx="11307650" cy="4449461"/>
          </a:xfrm>
        </p:grpSpPr>
        <p:cxnSp>
          <p:nvCxnSpPr>
            <p:cNvPr id="6" name="Connettore 2 5"/>
            <p:cNvCxnSpPr>
              <a:stCxn id="2" idx="2"/>
              <a:endCxn id="3" idx="1"/>
            </p:cNvCxnSpPr>
            <p:nvPr/>
          </p:nvCxnSpPr>
          <p:spPr bwMode="auto">
            <a:xfrm>
              <a:off x="7595912" y="10326979"/>
              <a:ext cx="0" cy="84143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cxnSp>
          <p:nvCxnSpPr>
            <p:cNvPr id="55" name="Connettore 2 54"/>
            <p:cNvCxnSpPr>
              <a:stCxn id="2" idx="0"/>
              <a:endCxn id="11" idx="4"/>
            </p:cNvCxnSpPr>
            <p:nvPr/>
          </p:nvCxnSpPr>
          <p:spPr bwMode="auto">
            <a:xfrm flipH="1" flipV="1">
              <a:off x="7595911" y="7829411"/>
              <a:ext cx="1" cy="338376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2" name="Rettangolo arrotondato 1"/>
            <p:cNvSpPr/>
            <p:nvPr/>
          </p:nvSpPr>
          <p:spPr bwMode="auto">
            <a:xfrm>
              <a:off x="1942087" y="8167787"/>
              <a:ext cx="11307650" cy="2159192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b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BOOKING</a:t>
              </a:r>
            </a:p>
          </p:txBody>
        </p:sp>
        <p:sp>
          <p:nvSpPr>
            <p:cNvPr id="3" name="Cilindro 2"/>
            <p:cNvSpPr/>
            <p:nvPr/>
          </p:nvSpPr>
          <p:spPr bwMode="auto">
            <a:xfrm>
              <a:off x="7138712" y="11168416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Ovale 10"/>
            <p:cNvSpPr/>
            <p:nvPr/>
          </p:nvSpPr>
          <p:spPr bwMode="auto">
            <a:xfrm flipH="1">
              <a:off x="7460180" y="7568268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60" name="Rettangolo arrotondato 59"/>
            <p:cNvSpPr/>
            <p:nvPr/>
          </p:nvSpPr>
          <p:spPr bwMode="auto">
            <a:xfrm>
              <a:off x="5872537" y="8457577"/>
              <a:ext cx="3446749" cy="1006846"/>
            </a:xfrm>
            <a:prstGeom prst="roundRect">
              <a:avLst>
                <a:gd name="adj" fmla="val 50000"/>
              </a:avLst>
            </a:prstGeom>
            <a:solidFill>
              <a:schemeClr val="tx2">
                <a:lumMod val="75000"/>
                <a:lumOff val="25000"/>
              </a:schemeClr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ctr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INSTANCE #1 </a:t>
              </a:r>
            </a:p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@ HTTP 7111 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</p:grp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084846" y="5727166"/>
            <a:ext cx="3118" cy="18628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Freccia a destra con strisce 20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0" name="Segnaposto contenuto 2"/>
          <p:cNvSpPr>
            <a:spLocks noGrp="1"/>
          </p:cNvSpPr>
          <p:nvPr>
            <p:ph idx="1"/>
          </p:nvPr>
        </p:nvSpPr>
        <p:spPr>
          <a:xfrm>
            <a:off x="17808624" y="1676400"/>
            <a:ext cx="5943551" cy="6425832"/>
          </a:xfrm>
        </p:spPr>
        <p:txBody>
          <a:bodyPr/>
          <a:lstStyle/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01082779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  <p:par>
                                <p:cTn id="7" presetID="1" presetClass="entr" presetSubtype="0" fill="hold" nodeType="with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9" fill="hold">
                      <p:stCondLst>
                        <p:cond delay="indefinite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3" fill="hold">
                      <p:stCondLst>
                        <p:cond delay="indefinite"/>
                      </p:stCondLst>
                      <p:childTnLst>
                        <p:par>
                          <p:cTn id="14" fill="hold">
                            <p:stCondLst>
                              <p:cond delay="0"/>
                            </p:stCondLst>
                            <p:childTnLst>
                              <p:par>
                                <p:cTn id="1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7" dur="500"/>
                                        <p:tgtEl>
                                          <p:spTgt spid="21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31" grpId="0" animBg="1"/>
      <p:bldP spid="12328" grpId="0" animBg="1"/>
      <p:bldP spid="21" grpId="0" animBg="1"/>
    </p:bldLst>
  </p:timing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7" name="Tabella 6"/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2917949830"/>
              </p:ext>
            </p:extLst>
          </p:nvPr>
        </p:nvGraphicFramePr>
        <p:xfrm>
          <a:off x="814736" y="2105472"/>
          <a:ext cx="18434048" cy="9337261"/>
        </p:xfrm>
        <a:graphic>
          <a:graphicData uri="http://schemas.openxmlformats.org/drawingml/2006/table">
            <a:tbl>
              <a:tblPr firstRow="1" bandRow="1">
                <a:tableStyleId>{5C22544A-7EE6-4342-B048-85BDC9FD1C3A}</a:tableStyleId>
              </a:tblPr>
              <a:tblGrid>
                <a:gridCol w="3467791"/>
                <a:gridCol w="7961318"/>
                <a:gridCol w="7004939"/>
              </a:tblGrid>
              <a:tr h="1102665">
                <a:tc gridSpan="2">
                  <a:txBody>
                    <a:bodyPr/>
                    <a:lstStyle/>
                    <a:p>
                      <a:r>
                        <a:rPr lang="it-IT" sz="4400" dirty="0" smtClean="0"/>
                        <a:t>DESIGN PATTERN</a:t>
                      </a:r>
                      <a:endParaRPr lang="it-IT" sz="44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4400" b="1" kern="1200" dirty="0" smtClean="0">
                          <a:solidFill>
                            <a:schemeClr val="lt1"/>
                          </a:solidFill>
                          <a:latin typeface="+mn-lt"/>
                          <a:ea typeface="+mn-ea"/>
                          <a:cs typeface="+mn-cs"/>
                        </a:rPr>
                        <a:t>TECHNOLOGY STACK </a:t>
                      </a:r>
                    </a:p>
                    <a:p>
                      <a:endParaRPr lang="it-IT" sz="1800" dirty="0"/>
                    </a:p>
                  </a:txBody>
                  <a:tcPr marT="45717" marB="45717">
                    <a:solidFill>
                      <a:srgbClr val="7030A0"/>
                    </a:solidFill>
                  </a:tcPr>
                </a:tc>
              </a:tr>
              <a:tr h="681058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CORE MICROSERVICE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BOOT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810782">
                <a:tc rowSpan="3">
                  <a:txBody>
                    <a:bodyPr/>
                    <a:lstStyle/>
                    <a:p>
                      <a:r>
                        <a:rPr lang="it-IT" sz="3200" dirty="0" smtClean="0"/>
                        <a:t>DATABASE</a:t>
                      </a:r>
                    </a:p>
                    <a:p>
                      <a:r>
                        <a:rPr lang="it-IT" sz="3200" dirty="0" smtClean="0"/>
                        <a:t>PER </a:t>
                      </a:r>
                    </a:p>
                    <a:p>
                      <a:r>
                        <a:rPr lang="it-IT" sz="3200" dirty="0" smtClean="0"/>
                        <a:t>SERVICE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EVENT DRIVEN</a:t>
                      </a:r>
                      <a:r>
                        <a:rPr lang="it-IT" sz="3200" baseline="0" dirty="0" smtClean="0"/>
                        <a:t>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rowSpan="2">
                  <a:txBody>
                    <a:bodyPr/>
                    <a:lstStyle/>
                    <a:p>
                      <a:r>
                        <a:rPr lang="it-IT" sz="3200" dirty="0" smtClean="0"/>
                        <a:t>SPRING CLOUD STREAM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DDDDDD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MATERIALIZED VIEW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</a:tr>
              <a:tr h="700385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strike="noStrike" dirty="0" smtClean="0"/>
                        <a:t>REST API</a:t>
                      </a:r>
                      <a:endParaRPr lang="it-IT" sz="3200" strike="noStrike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strike="noStrike" baseline="0" dirty="0" smtClean="0"/>
                        <a:t>SPRING DATA REST</a:t>
                      </a:r>
                      <a:endParaRPr lang="it-IT" sz="3200" strike="noStrike" baseline="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648627">
                <a:tc rowSpan="2"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DATA  ACCESS</a:t>
                      </a:r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RELATIONAL DATABASE</a:t>
                      </a:r>
                    </a:p>
                    <a:p>
                      <a:pPr marL="0" algn="l" defTabSz="457200" rtl="0" eaLnBrk="1" latinLnBrk="0" hangingPunct="1"/>
                      <a:r>
                        <a:rPr lang="it-IT" sz="3200" kern="1200" dirty="0" smtClean="0">
                          <a:solidFill>
                            <a:schemeClr val="dk1"/>
                          </a:solidFill>
                          <a:latin typeface="+mn-lt"/>
                          <a:ea typeface="+mn-ea"/>
                          <a:cs typeface="+mn-cs"/>
                        </a:rPr>
                        <a:t>(MYSQL-H2)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DATA JPA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810782">
                <a:tc v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NO SQL DATABASE </a:t>
                      </a:r>
                    </a:p>
                    <a:p>
                      <a:r>
                        <a:rPr lang="it-IT" sz="3200" dirty="0" smtClean="0"/>
                        <a:t>(MONGO</a:t>
                      </a:r>
                      <a:r>
                        <a:rPr lang="it-IT" sz="3200" baseline="0" dirty="0" smtClean="0"/>
                        <a:t> DB)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MONGO DB</a:t>
                      </a:r>
                      <a:endParaRPr lang="it-IT" sz="3200" dirty="0"/>
                    </a:p>
                  </a:txBody>
                  <a:tcPr marT="45717" marB="45717" anchor="ctr">
                    <a:solidFill>
                      <a:srgbClr val="FF99FF"/>
                    </a:solidFill>
                  </a:tcPr>
                </a:tc>
              </a:tr>
              <a:tr h="746732">
                <a:tc gridSpan="2">
                  <a:txBody>
                    <a:bodyPr/>
                    <a:lstStyle/>
                    <a:p>
                      <a:r>
                        <a:rPr lang="it-IT" sz="3200" dirty="0" smtClean="0"/>
                        <a:t>CLOUD BASED ARCHITECTURE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r>
                        <a:rPr lang="it-IT" sz="3200" dirty="0" smtClean="0"/>
                        <a:t>SPRING CLOUD </a:t>
                      </a:r>
                      <a:endParaRPr lang="it-IT" sz="3200" dirty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810782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SERVICE DISCOVERY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 dirty="0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EUREKA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  <a:tr h="790513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LOAD</a:t>
                      </a:r>
                      <a:r>
                        <a:rPr lang="it-IT" sz="3200" baseline="0" dirty="0" smtClean="0"/>
                        <a:t> BALANCING</a:t>
                      </a:r>
                      <a:endParaRPr lang="it-IT" sz="3200" dirty="0" smtClean="0"/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NETFLIX RIBBON</a:t>
                      </a:r>
                    </a:p>
                  </a:txBody>
                  <a:tcPr marT="45717" marB="45717">
                    <a:solidFill>
                      <a:srgbClr val="DDDDDD"/>
                    </a:solidFill>
                  </a:tcPr>
                </a:tc>
              </a:tr>
              <a:tr h="749974">
                <a:tc gridSpan="2"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MESSAGE BROKER 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  <a:tc hMerge="1">
                  <a:txBody>
                    <a:bodyPr/>
                    <a:lstStyle/>
                    <a:p>
                      <a:endParaRPr lang="it-IT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marL="0" marR="0" indent="0" algn="l" defTabSz="4572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it-IT" sz="3200" dirty="0" smtClean="0"/>
                        <a:t>APACHE KAFKA</a:t>
                      </a:r>
                    </a:p>
                  </a:txBody>
                  <a:tcPr marT="45717" marB="45717">
                    <a:solidFill>
                      <a:srgbClr val="FF99FF"/>
                    </a:solidFill>
                  </a:tcPr>
                </a:tc>
              </a:tr>
            </a:tbl>
          </a:graphicData>
        </a:graphic>
      </p:graphicFrame>
      <p:sp>
        <p:nvSpPr>
          <p:cNvPr id="5" name="Rectangle 1"/>
          <p:cNvSpPr>
            <a:spLocks noGrp="1" noChangeArrowheads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pPr eaLnBrk="1" hangingPunct="1"/>
            <a:r>
              <a:rPr lang="it-IT" dirty="0" err="1" smtClean="0"/>
              <a:t>Requirements</a:t>
            </a:r>
            <a:r>
              <a:rPr lang="it-IT" dirty="0" smtClean="0"/>
              <a:t> </a:t>
            </a:r>
            <a:r>
              <a:rPr lang="it-IT" dirty="0" err="1" smtClean="0"/>
              <a:t>fullfilment</a:t>
            </a:r>
            <a:r>
              <a:rPr lang="it-IT" dirty="0" smtClean="0"/>
              <a:t>: </a:t>
            </a:r>
            <a:r>
              <a:rPr lang="it-IT" dirty="0" err="1" smtClean="0"/>
              <a:t>technology</a:t>
            </a:r>
            <a:r>
              <a:rPr lang="it-IT" dirty="0" smtClean="0"/>
              <a:t> </a:t>
            </a:r>
            <a:r>
              <a:rPr lang="it-IT" dirty="0" err="1" smtClean="0"/>
              <a:t>stack</a:t>
            </a:r>
            <a:endParaRPr lang="it-IT" dirty="0" smtClean="0"/>
          </a:p>
        </p:txBody>
      </p:sp>
    </p:spTree>
    <p:extLst>
      <p:ext uri="{BB962C8B-B14F-4D97-AF65-F5344CB8AC3E}">
        <p14:creationId xmlns:p14="http://schemas.microsoft.com/office/powerpoint/2010/main" val="171870271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6008424" y="1676399"/>
            <a:ext cx="7743751" cy="9024519"/>
          </a:xfrm>
        </p:spPr>
        <p:txBody>
          <a:bodyPr/>
          <a:lstStyle/>
          <a:p>
            <a:r>
              <a:rPr lang="en-US" dirty="0"/>
              <a:t>In the following demo this </a:t>
            </a:r>
            <a:r>
              <a:rPr lang="en-US" dirty="0" err="1"/>
              <a:t>behaviour</a:t>
            </a:r>
            <a:r>
              <a:rPr lang="en-US" dirty="0"/>
              <a:t> has been switched off (the client side </a:t>
            </a:r>
            <a:r>
              <a:rPr lang="en-US" dirty="0" err="1"/>
              <a:t>behaviuor</a:t>
            </a:r>
            <a:r>
              <a:rPr lang="en-US" dirty="0"/>
              <a:t>) (standalone mode) so it does not keep </a:t>
            </a:r>
            <a:r>
              <a:rPr lang="en-US" dirty="0" err="1"/>
              <a:t>tring</a:t>
            </a:r>
            <a:r>
              <a:rPr lang="en-US" dirty="0"/>
              <a:t> and failing to  reach its pears.</a:t>
            </a:r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SERVER</a:t>
            </a:r>
            <a:endParaRPr lang="it-IT" dirty="0"/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70720" y="1963411"/>
            <a:ext cx="12672118" cy="73855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8" name="CasellaDiTesto 7"/>
          <p:cNvSpPr txBox="1"/>
          <p:nvPr/>
        </p:nvSpPr>
        <p:spPr>
          <a:xfrm>
            <a:off x="716197" y="5921896"/>
            <a:ext cx="18434048" cy="569386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/>
              <a:t>server</a:t>
            </a:r>
            <a:r>
              <a:rPr lang="it-IT" sz="2800" dirty="0"/>
              <a:t>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port</a:t>
            </a:r>
            <a:r>
              <a:rPr lang="it-IT" sz="2800" dirty="0"/>
              <a:t>: 8761</a:t>
            </a:r>
          </a:p>
          <a:p>
            <a:endParaRPr lang="it-IT" sz="2800" dirty="0"/>
          </a:p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hostname</a:t>
            </a:r>
            <a:r>
              <a:rPr lang="it-IT" sz="2800" u="sng" dirty="0"/>
              <a:t>: </a:t>
            </a:r>
            <a:r>
              <a:rPr lang="it-IT" sz="2800" u="sng" dirty="0" err="1"/>
              <a:t>localhost</a:t>
            </a:r>
            <a:endParaRPr lang="it-IT" sz="2800" u="sng" dirty="0"/>
          </a:p>
          <a:p>
            <a:r>
              <a:rPr lang="it-IT" sz="2800" dirty="0"/>
              <a:t>  client:</a:t>
            </a:r>
          </a:p>
          <a:p>
            <a:r>
              <a:rPr lang="it-IT" sz="2800" dirty="0" smtClean="0"/>
              <a:t>    </a:t>
            </a:r>
            <a:r>
              <a:rPr lang="it-IT" sz="2800" dirty="0" err="1" smtClean="0"/>
              <a:t>registerWithEureka</a:t>
            </a:r>
            <a:r>
              <a:rPr lang="it-IT" sz="2800" dirty="0" smtClean="0"/>
              <a:t>: false</a:t>
            </a:r>
            <a:r>
              <a:rPr lang="it-IT" sz="2800" b="1" dirty="0" smtClean="0">
                <a:solidFill>
                  <a:srgbClr val="FF0000"/>
                </a:solidFill>
              </a:rPr>
              <a:t> #STANDALONE MODE </a:t>
            </a:r>
          </a:p>
          <a:p>
            <a:r>
              <a:rPr lang="it-IT" sz="2800" dirty="0" smtClean="0"/>
              <a:t>    </a:t>
            </a:r>
            <a:r>
              <a:rPr lang="it-IT" sz="2800" dirty="0" err="1"/>
              <a:t>fetchRegistry</a:t>
            </a:r>
            <a:r>
              <a:rPr lang="it-IT" sz="2800" dirty="0"/>
              <a:t>: false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http://${eureka.instance.hostname}:${server.port}/eureka/</a:t>
            </a:r>
          </a:p>
          <a:p>
            <a:r>
              <a:rPr lang="it-IT" sz="2800" dirty="0"/>
              <a:t>  server:</a:t>
            </a:r>
          </a:p>
          <a:p>
            <a:r>
              <a:rPr lang="da-DK" sz="2800" dirty="0"/>
              <a:t>    enableSelfPreservation: </a:t>
            </a:r>
            <a:r>
              <a:rPr lang="da-DK" sz="2800" dirty="0" smtClean="0"/>
              <a:t>true</a:t>
            </a:r>
            <a:endParaRPr lang="it-IT" sz="2800" dirty="0">
              <a:latin typeface="Consolas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689956" y="2788019"/>
            <a:ext cx="18434048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EnableEurekaServer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/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r>
              <a:rPr lang="it-IT" sz="2800" dirty="0" smtClean="0">
                <a:latin typeface="Consolas"/>
              </a:rPr>
              <a:t>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716197" y="2701970"/>
            <a:ext cx="4527739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914074" y="6380439"/>
            <a:ext cx="1890356" cy="59060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066473" y="9778801"/>
            <a:ext cx="11459035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914074" y="8554209"/>
            <a:ext cx="9333710" cy="122459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232937014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205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8" fill="hold">
                      <p:stCondLst>
                        <p:cond delay="indefinite"/>
                      </p:stCondLst>
                      <p:childTnLst>
                        <p:par>
                          <p:cTn id="29" fill="hold">
                            <p:stCondLst>
                              <p:cond delay="0"/>
                            </p:stCondLst>
                            <p:childTnLst>
                              <p:par>
                                <p:cTn id="30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1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2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3" fill="hold">
                      <p:stCondLst>
                        <p:cond delay="indefinite"/>
                      </p:stCondLst>
                      <p:childTnLst>
                        <p:par>
                          <p:cTn id="34" fill="hold">
                            <p:stCondLst>
                              <p:cond delay="0"/>
                            </p:stCondLst>
                            <p:childTnLst>
                              <p:par>
                                <p:cTn id="3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  <p:bldP spid="11" grpId="0" animBg="1"/>
    </p:bldLst>
  </p:timing>
</p:sld>
</file>

<file path=ppt/slides/slide7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15576376" y="1676400"/>
            <a:ext cx="8175799" cy="8782000"/>
          </a:xfrm>
        </p:spPr>
        <p:txBody>
          <a:bodyPr/>
          <a:lstStyle/>
          <a:p>
            <a:r>
              <a:rPr lang="it-IT" dirty="0" err="1"/>
              <a:t>Tranform</a:t>
            </a:r>
            <a:r>
              <a:rPr lang="it-IT" dirty="0"/>
              <a:t> the </a:t>
            </a:r>
            <a:r>
              <a:rPr lang="it-IT" dirty="0" err="1"/>
              <a:t>developed</a:t>
            </a:r>
            <a:r>
              <a:rPr lang="it-IT" dirty="0"/>
              <a:t> </a:t>
            </a:r>
            <a:r>
              <a:rPr lang="it-IT" dirty="0" err="1"/>
              <a:t>microservice</a:t>
            </a:r>
            <a:r>
              <a:rPr lang="it-IT" dirty="0"/>
              <a:t> to an Eureka </a:t>
            </a:r>
            <a:r>
              <a:rPr lang="it-IT" dirty="0" err="1"/>
              <a:t>managed</a:t>
            </a:r>
            <a:r>
              <a:rPr lang="it-IT" dirty="0"/>
              <a:t> service @</a:t>
            </a:r>
            <a:r>
              <a:rPr lang="it-IT" dirty="0" err="1" smtClean="0"/>
              <a:t>Enableeurekaclient</a:t>
            </a:r>
            <a:endParaRPr lang="it-IT" dirty="0"/>
          </a:p>
          <a:p>
            <a:r>
              <a:rPr lang="it-IT" dirty="0" smtClean="0"/>
              <a:t>@</a:t>
            </a:r>
            <a:r>
              <a:rPr lang="it-IT" dirty="0" err="1" smtClean="0"/>
              <a:t>enablediscoveryclinet</a:t>
            </a:r>
            <a:r>
              <a:rPr lang="it-IT" dirty="0" smtClean="0"/>
              <a:t>….</a:t>
            </a:r>
          </a:p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</a:t>
            </a:r>
            <a:r>
              <a:rPr lang="it-IT" dirty="0" err="1" smtClean="0"/>
              <a:t>SERVICE</a:t>
            </a:r>
            <a:endParaRPr lang="it-IT" dirty="0"/>
          </a:p>
        </p:txBody>
      </p:sp>
      <p:sp>
        <p:nvSpPr>
          <p:cNvPr id="8" name="CasellaDiTesto 7"/>
          <p:cNvSpPr txBox="1"/>
          <p:nvPr/>
        </p:nvSpPr>
        <p:spPr>
          <a:xfrm>
            <a:off x="813038" y="5732766"/>
            <a:ext cx="18434048" cy="655564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u="sng" dirty="0"/>
              <a:t>eureka:</a:t>
            </a:r>
          </a:p>
          <a:p>
            <a:r>
              <a:rPr lang="it-IT" sz="2800" dirty="0"/>
              <a:t>  password: password</a:t>
            </a:r>
          </a:p>
          <a:p>
            <a:r>
              <a:rPr lang="it-IT" sz="2800" dirty="0" smtClean="0"/>
              <a:t>  client</a:t>
            </a:r>
            <a:r>
              <a:rPr lang="it-IT" sz="2800" dirty="0"/>
              <a:t>: 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serviceUrl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defaultZone</a:t>
            </a:r>
            <a:r>
              <a:rPr lang="it-IT" sz="2800" dirty="0"/>
              <a:t>: http://user:${eureka.password}@localhost:8761/eureka/</a:t>
            </a:r>
          </a:p>
          <a:p>
            <a:r>
              <a:rPr lang="it-IT" sz="2800" dirty="0"/>
              <a:t>    </a:t>
            </a:r>
            <a:r>
              <a:rPr lang="it-IT" sz="2800" u="sng" dirty="0" err="1"/>
              <a:t>healthcheck</a:t>
            </a:r>
            <a:r>
              <a:rPr lang="it-IT" sz="2800" u="sng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enabled</a:t>
            </a:r>
            <a:r>
              <a:rPr lang="it-IT" sz="2800" dirty="0"/>
              <a:t>: </a:t>
            </a:r>
            <a:r>
              <a:rPr lang="it-IT" sz="2800" dirty="0" err="1"/>
              <a:t>true</a:t>
            </a:r>
            <a:endParaRPr lang="it-IT" sz="2800" dirty="0"/>
          </a:p>
          <a:p>
            <a:r>
              <a:rPr lang="it-IT" sz="2800" dirty="0"/>
              <a:t>    </a:t>
            </a:r>
            <a:r>
              <a:rPr lang="it-IT" sz="2800" dirty="0" err="1"/>
              <a:t>lease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duration</a:t>
            </a:r>
            <a:r>
              <a:rPr lang="it-IT" sz="2800" dirty="0"/>
              <a:t>: 5</a:t>
            </a:r>
          </a:p>
          <a:p>
            <a:r>
              <a:rPr lang="it-IT" sz="2800" dirty="0"/>
              <a:t>  </a:t>
            </a:r>
            <a:r>
              <a:rPr lang="it-IT" sz="2800" dirty="0" err="1"/>
              <a:t>instance</a:t>
            </a:r>
            <a:r>
              <a:rPr lang="it-IT" sz="2800" dirty="0"/>
              <a:t>: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leaseRenewalIntervalInSeconds</a:t>
            </a:r>
            <a:r>
              <a:rPr lang="it-IT" sz="2800" dirty="0"/>
              <a:t>: 1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leaseExpirationDurationInSeconds</a:t>
            </a:r>
            <a:r>
              <a:rPr lang="it-IT" sz="2800" dirty="0"/>
              <a:t>: 2</a:t>
            </a:r>
          </a:p>
          <a:p>
            <a:r>
              <a:rPr lang="it-IT" sz="2800" dirty="0"/>
              <a:t>    </a:t>
            </a:r>
            <a:r>
              <a:rPr lang="it-IT" sz="2800" dirty="0" err="1"/>
              <a:t>metadataMap</a:t>
            </a:r>
            <a:r>
              <a:rPr lang="it-IT" sz="2800" dirty="0"/>
              <a:t>:</a:t>
            </a:r>
          </a:p>
          <a:p>
            <a:r>
              <a:rPr lang="it-IT" sz="2800" dirty="0"/>
              <a:t>      </a:t>
            </a:r>
            <a:r>
              <a:rPr lang="it-IT" sz="2800" dirty="0" err="1"/>
              <a:t>instanceId</a:t>
            </a:r>
            <a:r>
              <a:rPr lang="it-IT" sz="2800" dirty="0"/>
              <a:t>: </a:t>
            </a:r>
            <a:r>
              <a:rPr lang="it-IT" sz="2800" dirty="0" smtClean="0"/>
              <a:t>	${</a:t>
            </a:r>
            <a:r>
              <a:rPr lang="it-IT" sz="2800" dirty="0" err="1"/>
              <a:t>vcap.application.instance_id</a:t>
            </a:r>
            <a:r>
              <a:rPr lang="it-IT" sz="2800" dirty="0"/>
              <a:t>:${spring.application.name}:${</a:t>
            </a:r>
            <a:r>
              <a:rPr lang="it-IT" sz="2800" dirty="0" err="1"/>
              <a:t>spring.application.instance_id</a:t>
            </a:r>
            <a:r>
              <a:rPr lang="it-IT" sz="2800" dirty="0"/>
              <a:t>:${</a:t>
            </a:r>
            <a:r>
              <a:rPr lang="it-IT" sz="2800" dirty="0" err="1"/>
              <a:t>server.port</a:t>
            </a:r>
            <a:r>
              <a:rPr lang="it-IT" sz="2800" dirty="0"/>
              <a:t>}}}</a:t>
            </a: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2826304"/>
            <a:ext cx="12162764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SpringBootApplication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EnableEurekaClient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@</a:t>
            </a:r>
            <a:r>
              <a:rPr lang="en-US" sz="2800" dirty="0" err="1">
                <a:latin typeface="Consolas"/>
              </a:rPr>
              <a:t>EnableDiscoveryClient</a:t>
            </a:r>
            <a:r>
              <a:rPr lang="en-US" sz="2800" dirty="0">
                <a:latin typeface="Consolas"/>
              </a:rPr>
              <a:t> </a:t>
            </a:r>
            <a:br>
              <a:rPr lang="en-US" sz="2800" dirty="0">
                <a:latin typeface="Consolas"/>
              </a:rPr>
            </a:br>
            <a:r>
              <a:rPr lang="en-US" sz="2800" dirty="0" smtClean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 smtClean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 Application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static</a:t>
            </a:r>
            <a:r>
              <a:rPr lang="en-US" sz="2800" dirty="0">
                <a:latin typeface="Consolas"/>
              </a:rPr>
              <a:t> </a:t>
            </a:r>
            <a:r>
              <a:rPr lang="en-US" sz="2800" dirty="0">
                <a:solidFill>
                  <a:srgbClr val="0000FF"/>
                </a:solidFill>
                <a:latin typeface="Consolas"/>
              </a:rPr>
              <a:t>void</a:t>
            </a:r>
            <a:r>
              <a:rPr lang="en-US" sz="2800" dirty="0">
                <a:latin typeface="Consolas"/>
              </a:rPr>
              <a:t> main(String[]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>
                <a:latin typeface="Consolas"/>
              </a:rPr>
              <a:t>) { </a:t>
            </a:r>
            <a:br>
              <a:rPr lang="en-US" sz="2800" dirty="0">
                <a:latin typeface="Consolas"/>
              </a:rPr>
            </a:br>
            <a:r>
              <a:rPr lang="en-US" sz="2800" dirty="0">
                <a:latin typeface="Consolas"/>
              </a:rPr>
              <a:t>        </a:t>
            </a:r>
            <a:r>
              <a:rPr lang="en-US" sz="2800" dirty="0" err="1">
                <a:latin typeface="Consolas"/>
              </a:rPr>
              <a:t>SpringApplication.run</a:t>
            </a:r>
            <a:r>
              <a:rPr lang="en-US" sz="2800" dirty="0">
                <a:latin typeface="Consolas"/>
              </a:rPr>
              <a:t>(</a:t>
            </a:r>
            <a:r>
              <a:rPr lang="en-US" sz="2800" dirty="0" err="1">
                <a:latin typeface="Consolas"/>
              </a:rPr>
              <a:t>Application.</a:t>
            </a:r>
            <a:r>
              <a:rPr lang="en-US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en-US" sz="2800" dirty="0">
                <a:latin typeface="Consolas"/>
              </a:rPr>
              <a:t>, </a:t>
            </a:r>
            <a:r>
              <a:rPr lang="en-US" sz="2800" dirty="0" err="1">
                <a:latin typeface="Consolas"/>
              </a:rPr>
              <a:t>args</a:t>
            </a:r>
            <a:r>
              <a:rPr lang="en-US" sz="2800" dirty="0" smtClean="0">
                <a:latin typeface="Consolas"/>
              </a:rPr>
              <a:t>);}} </a:t>
            </a: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27648" y="3262201"/>
            <a:ext cx="4527739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116340" y="6984880"/>
            <a:ext cx="11361993" cy="98013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368958" y="11366289"/>
            <a:ext cx="17302064" cy="92211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pic>
        <p:nvPicPr>
          <p:cNvPr id="3074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712695" y="1932205"/>
            <a:ext cx="8187679" cy="800969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423783238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0" fill="hold">
                      <p:stCondLst>
                        <p:cond delay="indefinite"/>
                      </p:stCondLst>
                      <p:childTnLst>
                        <p:par>
                          <p:cTn id="21" fill="hold">
                            <p:stCondLst>
                              <p:cond delay="0"/>
                            </p:stCondLst>
                            <p:childTnLst>
                              <p:par>
                                <p:cTn id="22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3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4" fill="hold">
                      <p:stCondLst>
                        <p:cond delay="indefinite"/>
                      </p:stCondLst>
                      <p:childTnLst>
                        <p:par>
                          <p:cTn id="25" fill="hold">
                            <p:stCondLst>
                              <p:cond delay="0"/>
                            </p:stCondLst>
                            <p:childTnLst>
                              <p:par>
                                <p:cTn id="26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7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8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9" fill="hold">
                      <p:stCondLst>
                        <p:cond delay="indefinite"/>
                      </p:stCondLst>
                      <p:childTnLst>
                        <p:par>
                          <p:cTn id="30" fill="hold">
                            <p:stCondLst>
                              <p:cond delay="0"/>
                            </p:stCondLst>
                            <p:childTnLst>
                              <p:par>
                                <p:cTn id="31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07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/>
      <p:bldP spid="9" grpId="0" animBg="1"/>
      <p:bldP spid="6" grpId="0"/>
      <p:bldP spid="10" grpId="0" animBg="1"/>
      <p:bldP spid="12" grpId="0" animBg="1"/>
      <p:bldP spid="13" grpId="0" animBg="1"/>
    </p:bldLst>
  </p:timing>
</p:sld>
</file>

<file path=ppt/slides/slide7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/>
              <a:t>Discovery</a:t>
            </a:r>
            <a:r>
              <a:rPr lang="it-IT" dirty="0"/>
              <a:t> </a:t>
            </a:r>
            <a:r>
              <a:rPr lang="it-IT" dirty="0" smtClean="0"/>
              <a:t>Service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00273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org.springframework.cloud.client.ServiceInstance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org.springframework.cloud.client.discovery.DiscoveryClient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discoveryClient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listDiscovery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listDiscovery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List&lt;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instances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.discoveryClient.getInstances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</a:t>
            </a:r>
            <a:endParaRPr lang="it-IT" sz="2800" dirty="0" smtClean="0">
              <a:latin typeface="Consolas"/>
            </a:endParaRPr>
          </a:p>
          <a:p>
            <a:pPr lvl="1"/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if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err="1" smtClean="0">
                <a:latin typeface="Consolas"/>
              </a:rPr>
              <a:t>instances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>!=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null</a:t>
            </a:r>
            <a:r>
              <a:rPr lang="it-IT" sz="2800" dirty="0">
                <a:latin typeface="Consolas"/>
              </a:rPr>
              <a:t> &amp;&amp; !</a:t>
            </a:r>
            <a:r>
              <a:rPr lang="it-IT" sz="2800" dirty="0" err="1">
                <a:latin typeface="Consolas"/>
              </a:rPr>
              <a:t>instances.isEmpty</a:t>
            </a:r>
            <a:r>
              <a:rPr lang="it-IT" sz="2800" dirty="0">
                <a:latin typeface="Consolas"/>
              </a:rPr>
              <a:t>())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for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</a:t>
            </a:r>
            <a:r>
              <a:rPr lang="it-IT" sz="2800" dirty="0">
                <a:latin typeface="Consolas"/>
              </a:rPr>
              <a:t> i=</a:t>
            </a:r>
            <a:r>
              <a:rPr lang="it-IT" sz="2800" dirty="0">
                <a:solidFill>
                  <a:srgbClr val="800080"/>
                </a:solidFill>
                <a:latin typeface="Consolas"/>
              </a:rPr>
              <a:t>0</a:t>
            </a:r>
            <a:r>
              <a:rPr lang="it-IT" sz="2800" dirty="0">
                <a:latin typeface="Consolas"/>
              </a:rPr>
              <a:t>; i&lt;</a:t>
            </a:r>
            <a:r>
              <a:rPr lang="it-IT" sz="2800" dirty="0" err="1">
                <a:latin typeface="Consolas"/>
              </a:rPr>
              <a:t>instances.size</a:t>
            </a:r>
            <a:r>
              <a:rPr lang="it-IT" sz="2800" dirty="0">
                <a:latin typeface="Consolas"/>
              </a:rPr>
              <a:t>();i++ ){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 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serviceInstance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instances.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get</a:t>
            </a:r>
            <a:r>
              <a:rPr lang="it-IT" sz="2800" dirty="0">
                <a:latin typeface="Consolas"/>
              </a:rPr>
              <a:t>(i</a:t>
            </a:r>
            <a:r>
              <a:rPr lang="it-IT" sz="2800" dirty="0" smtClean="0">
                <a:latin typeface="Consolas"/>
              </a:rPr>
              <a:t>);</a:t>
            </a:r>
          </a:p>
          <a:p>
            <a:pPr lvl="1"/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 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hostname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serviceInstance.getHost</a:t>
            </a:r>
            <a:r>
              <a:rPr lang="it-IT" sz="2800" dirty="0" smtClean="0">
                <a:latin typeface="Consolas"/>
              </a:rPr>
              <a:t>());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System.out.println</a:t>
            </a:r>
            <a:r>
              <a:rPr lang="it-IT" sz="2800" dirty="0" smtClean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err="1" smtClean="0">
                <a:solidFill>
                  <a:srgbClr val="800000"/>
                </a:solidFill>
                <a:latin typeface="Consolas"/>
              </a:rPr>
              <a:t>port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-&gt;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 + </a:t>
            </a:r>
            <a:r>
              <a:rPr lang="it-IT" sz="2800" dirty="0" err="1" smtClean="0">
                <a:latin typeface="Consolas"/>
              </a:rPr>
              <a:t>serviceInstance.getPort</a:t>
            </a:r>
            <a:r>
              <a:rPr lang="it-IT" sz="2800" dirty="0">
                <a:latin typeface="Consolas"/>
              </a:rPr>
              <a:t>());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</a:t>
            </a:r>
            <a:r>
              <a:rPr lang="it-IT" sz="2800" dirty="0" smtClean="0">
                <a:latin typeface="Consolas"/>
              </a:rPr>
              <a:t>}</a:t>
            </a:r>
          </a:p>
          <a:p>
            <a:pPr lvl="1"/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  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} </a:t>
            </a:r>
            <a:br>
              <a:rPr lang="it-IT" sz="2800" dirty="0">
                <a:latin typeface="Consolas"/>
              </a:rPr>
            </a:br>
            <a:endParaRPr lang="it-IT" sz="2800" dirty="0" smtClean="0">
              <a:latin typeface="Consolas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749316" y="2193649"/>
            <a:ext cx="13098868" cy="9697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822848" y="5633865"/>
            <a:ext cx="19442160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4" name="Rettangolo 13"/>
          <p:cNvSpPr/>
          <p:nvPr/>
        </p:nvSpPr>
        <p:spPr bwMode="auto">
          <a:xfrm>
            <a:off x="2725307" y="7794104"/>
            <a:ext cx="10186773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42810171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1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2" fill="hold">
                      <p:stCondLst>
                        <p:cond delay="indefinite"/>
                      </p:stCondLst>
                      <p:childTnLst>
                        <p:par>
                          <p:cTn id="13" fill="hold">
                            <p:stCondLst>
                              <p:cond delay="0"/>
                            </p:stCondLst>
                            <p:childTnLst>
                              <p:par>
                                <p:cTn id="14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5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11" grpId="0" animBg="1"/>
      <p:bldP spid="14" grpId="0" animBg="1"/>
    </p:bldLst>
  </p:timing>
</p:sld>
</file>

<file path=ppt/slides/slide7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957185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org.springframework.cloud.client.loadbalancer.LoadBalancerClient;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LoadBalancerClient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loadBalancer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@Bean </a:t>
            </a:r>
            <a:br>
              <a:rPr lang="it-IT" sz="2800" dirty="0">
                <a:latin typeface="Consolas"/>
              </a:rPr>
            </a:br>
            <a:r>
              <a:rPr lang="it-IT" sz="2800" dirty="0" err="1" smtClean="0">
                <a:latin typeface="Consolas"/>
              </a:rPr>
              <a:t>RestTemplate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 </a:t>
            </a:r>
            <a:r>
              <a:rPr lang="it-IT" sz="2800" dirty="0" smtClean="0">
                <a:latin typeface="Consolas"/>
              </a:rPr>
              <a:t>{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solidFill>
                  <a:srgbClr val="0000FF"/>
                </a:solidFill>
                <a:latin typeface="Consolas"/>
              </a:rPr>
              <a:t>new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RestTemplate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loadBalancerBooking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Booking[] </a:t>
            </a:r>
            <a:r>
              <a:rPr lang="it-IT" sz="2800" dirty="0" err="1">
                <a:latin typeface="Consolas"/>
              </a:rPr>
              <a:t>getBooking</a:t>
            </a:r>
            <a:r>
              <a:rPr lang="it-IT" sz="2800" dirty="0">
                <a:latin typeface="Consolas"/>
              </a:rPr>
              <a:t>(){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latin typeface="Consolas"/>
              </a:rPr>
              <a:t>ServiceInstance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instance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this</a:t>
            </a:r>
            <a:r>
              <a:rPr lang="it-IT" sz="2800" dirty="0" err="1">
                <a:latin typeface="Consolas"/>
              </a:rPr>
              <a:t>.loadBalancer.choose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</a:t>
            </a:r>
            <a:r>
              <a:rPr lang="it-IT" sz="2800" dirty="0" smtClean="0">
                <a:solidFill>
                  <a:srgbClr val="800000"/>
                </a:solidFill>
                <a:latin typeface="Consolas"/>
              </a:rPr>
              <a:t>"</a:t>
            </a:r>
            <a:r>
              <a:rPr lang="it-IT" sz="2800" dirty="0" smtClean="0">
                <a:latin typeface="Consolas"/>
              </a:rPr>
              <a:t>);</a:t>
            </a:r>
          </a:p>
          <a:p>
            <a:r>
              <a:rPr lang="it-IT" sz="2800" dirty="0" smtClean="0">
                <a:latin typeface="Consolas"/>
              </a:rPr>
              <a:t>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URI </a:t>
            </a:r>
            <a:r>
              <a:rPr lang="it-IT" sz="2800" dirty="0" err="1">
                <a:latin typeface="Consolas"/>
              </a:rPr>
              <a:t>uri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UriComponentsBuilder.fromUriString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instance.getUri</a:t>
            </a:r>
            <a:r>
              <a:rPr lang="it-IT" sz="2800" dirty="0">
                <a:latin typeface="Consolas"/>
              </a:rPr>
              <a:t>().</a:t>
            </a:r>
            <a:r>
              <a:rPr lang="it-IT" sz="2800" dirty="0" err="1">
                <a:latin typeface="Consolas"/>
              </a:rPr>
              <a:t>toString</a:t>
            </a:r>
            <a:r>
              <a:rPr lang="it-IT" sz="2800" dirty="0" smtClean="0">
                <a:latin typeface="Consolas"/>
              </a:rPr>
              <a:t>())</a:t>
            </a:r>
          </a:p>
          <a:p>
            <a:r>
              <a:rPr lang="it-IT" sz="2800" dirty="0">
                <a:latin typeface="Consolas"/>
              </a:rPr>
              <a:t>	</a:t>
            </a:r>
            <a:r>
              <a:rPr lang="it-IT" sz="2800" dirty="0" smtClean="0">
                <a:latin typeface="Consolas"/>
              </a:rPr>
              <a:t>	.</a:t>
            </a:r>
            <a:r>
              <a:rPr lang="it-IT" sz="2800" dirty="0" err="1">
                <a:latin typeface="Consolas"/>
              </a:rPr>
              <a:t>path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).build().</a:t>
            </a:r>
            <a:r>
              <a:rPr lang="it-IT" sz="2800" dirty="0" err="1">
                <a:latin typeface="Consolas"/>
              </a:rPr>
              <a:t>toUri</a:t>
            </a:r>
            <a:r>
              <a:rPr lang="it-IT" sz="2800" dirty="0">
                <a:latin typeface="Consolas"/>
              </a:rPr>
              <a:t>();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Booking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restTemplate.getForObject</a:t>
            </a:r>
            <a:r>
              <a:rPr lang="it-IT" sz="2800" dirty="0">
                <a:latin typeface="Consolas"/>
              </a:rPr>
              <a:t>(uri , Booking[].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);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listBooking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} </a:t>
            </a:r>
          </a:p>
        </p:txBody>
      </p:sp>
      <p:sp>
        <p:nvSpPr>
          <p:cNvPr id="10" name="Rettangolo 9"/>
          <p:cNvSpPr/>
          <p:nvPr/>
        </p:nvSpPr>
        <p:spPr bwMode="auto">
          <a:xfrm>
            <a:off x="1669286" y="7390695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656184" y="9487600"/>
            <a:ext cx="16489832" cy="72008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9316" y="5273824"/>
            <a:ext cx="11874732" cy="108012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07517342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9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0" grpId="0" animBg="1"/>
      <p:bldP spid="7" grpId="0" animBg="1"/>
      <p:bldP spid="8" grpId="0" animBg="1"/>
    </p:bldLst>
  </p:timing>
</p:sld>
</file>

<file path=ppt/slides/slide7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20040872" y="1676400"/>
            <a:ext cx="3711303" cy="2085256"/>
          </a:xfrm>
        </p:spPr>
        <p:txBody>
          <a:bodyPr/>
          <a:lstStyle/>
          <a:p>
            <a:endParaRPr lang="it-IT" dirty="0"/>
          </a:p>
        </p:txBody>
      </p:sp>
      <p:sp>
        <p:nvSpPr>
          <p:cNvPr id="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/>
              <a:t>Wiring</a:t>
            </a:r>
            <a:r>
              <a:rPr lang="it-IT" dirty="0"/>
              <a:t> Microservice: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CONSUMER </a:t>
            </a:r>
            <a:br>
              <a:rPr lang="it-IT" dirty="0" smtClean="0"/>
            </a:br>
            <a:r>
              <a:rPr lang="it-IT" dirty="0" err="1" smtClean="0"/>
              <a:t>feign</a:t>
            </a:r>
            <a:r>
              <a:rPr lang="it-IT" dirty="0" smtClean="0"/>
              <a:t> client</a:t>
            </a:r>
            <a:endParaRPr lang="it-IT" dirty="0"/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" name="CasellaDiTesto 5"/>
          <p:cNvSpPr txBox="1"/>
          <p:nvPr/>
        </p:nvSpPr>
        <p:spPr>
          <a:xfrm>
            <a:off x="749316" y="1817440"/>
            <a:ext cx="23107980" cy="104336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800" dirty="0" smtClean="0">
                <a:latin typeface="Consolas"/>
              </a:rPr>
              <a:t>import </a:t>
            </a:r>
            <a:r>
              <a:rPr lang="it-IT" sz="2800" dirty="0">
                <a:latin typeface="Consolas"/>
              </a:rPr>
              <a:t>org.springframework.cloud.client.discovery.EnableDiscoveryClient;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org.springframework.cloud.netflix.feign.EnableFeignClients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import </a:t>
            </a:r>
            <a:r>
              <a:rPr lang="it-IT" sz="2800" dirty="0" err="1">
                <a:latin typeface="Consolas"/>
              </a:rPr>
              <a:t>org.springframework.cloud.netflix.feign.FeignClient</a:t>
            </a:r>
            <a:r>
              <a:rPr lang="it-IT" sz="2800" dirty="0">
                <a:latin typeface="Consolas"/>
              </a:rPr>
              <a:t>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SpringBootApplication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 smtClean="0">
                <a:latin typeface="Consolas"/>
              </a:rPr>
              <a:t>EnableDiscoveryClient</a:t>
            </a: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 smtClean="0">
                <a:solidFill>
                  <a:srgbClr val="008000"/>
                </a:solidFill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RestController</a:t>
            </a:r>
            <a:r>
              <a:rPr lang="it-IT" sz="2800" dirty="0">
                <a:latin typeface="Consolas"/>
              </a:rPr>
              <a:t> </a:t>
            </a:r>
            <a:endParaRPr lang="it-IT" sz="2800" dirty="0" smtClean="0">
              <a:latin typeface="Consolas"/>
            </a:endParaRPr>
          </a:p>
          <a:p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EnableFeignClients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EurekaFeignClientApplication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static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void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main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String</a:t>
            </a:r>
            <a:r>
              <a:rPr lang="it-IT" sz="2800" dirty="0">
                <a:latin typeface="Consolas"/>
              </a:rPr>
              <a:t>[]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 {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SpringApplication.run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EurekaFeignClientApplication.</a:t>
            </a:r>
            <a:r>
              <a:rPr lang="it-IT" sz="2800" dirty="0" err="1">
                <a:solidFill>
                  <a:srgbClr val="0000FF"/>
                </a:solidFill>
                <a:latin typeface="Consolas"/>
              </a:rPr>
              <a:t>class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args</a:t>
            </a:r>
            <a:r>
              <a:rPr lang="it-IT" sz="2800" dirty="0">
                <a:latin typeface="Consolas"/>
              </a:rPr>
              <a:t>); </a:t>
            </a:r>
            <a:r>
              <a:rPr lang="it-IT" sz="2800" dirty="0" smtClean="0">
                <a:latin typeface="Consolas"/>
              </a:rPr>
              <a:t>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solidFill>
                  <a:srgbClr val="008000"/>
                </a:solidFill>
                <a:latin typeface="Consolas"/>
              </a:rPr>
              <a:t> </a:t>
            </a:r>
            <a:r>
              <a:rPr lang="it-IT" sz="2800" dirty="0">
                <a:solidFill>
                  <a:srgbClr val="008000"/>
                </a:solidFill>
                <a:latin typeface="Consolas"/>
              </a:rPr>
              <a:t/>
            </a:r>
            <a:br>
              <a:rPr lang="it-IT" sz="2800" dirty="0">
                <a:solidFill>
                  <a:srgbClr val="008000"/>
                </a:solidFill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FeignClient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"BOOKABATTERYSERVICE4EUREKA"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solidFill>
                  <a:srgbClr val="0000FF"/>
                </a:solidFill>
                <a:latin typeface="Consolas"/>
              </a:rPr>
              <a:t>interface</a:t>
            </a:r>
            <a:r>
              <a:rPr lang="it-IT" sz="2800" dirty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 err="1">
                <a:latin typeface="Consolas"/>
              </a:rPr>
              <a:t>method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 err="1">
                <a:latin typeface="Consolas"/>
              </a:rPr>
              <a:t>RequestMethod.GET</a:t>
            </a:r>
            <a:r>
              <a:rPr lang="it-IT" sz="2800" dirty="0">
                <a:latin typeface="Consolas"/>
              </a:rPr>
              <a:t>, </a:t>
            </a:r>
            <a:r>
              <a:rPr lang="it-IT" sz="2800" dirty="0" err="1">
                <a:latin typeface="Consolas"/>
              </a:rPr>
              <a:t>value</a:t>
            </a:r>
            <a:r>
              <a:rPr lang="it-IT" sz="2800" dirty="0">
                <a:latin typeface="Consolas"/>
              </a:rPr>
              <a:t> = 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</a:t>
            </a:r>
            <a:r>
              <a:rPr lang="it-IT" sz="2800" dirty="0" err="1">
                <a:solidFill>
                  <a:srgbClr val="800000"/>
                </a:solidFill>
                <a:latin typeface="Consolas"/>
              </a:rPr>
              <a:t>bookABattery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/list"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List&lt;Booking</a:t>
            </a:r>
            <a:r>
              <a:rPr lang="it-IT" sz="2800" dirty="0">
                <a:latin typeface="Consolas"/>
              </a:rPr>
              <a:t>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 smtClean="0">
                <a:latin typeface="Consolas"/>
              </a:rPr>
              <a:t>();} </a:t>
            </a:r>
            <a:r>
              <a:rPr lang="it-IT" sz="2800" dirty="0">
                <a:latin typeface="Consolas"/>
              </a:rPr>
              <a:t/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Autowired</a:t>
            </a:r>
            <a:r>
              <a:rPr lang="it-IT" sz="2800" dirty="0">
                <a:latin typeface="Consolas"/>
              </a:rPr>
              <a:t> </a:t>
            </a:r>
            <a:br>
              <a:rPr lang="it-IT" sz="2800" dirty="0">
                <a:latin typeface="Consolas"/>
              </a:rPr>
            </a:br>
            <a:r>
              <a:rPr lang="it-IT" sz="2800" dirty="0" err="1">
                <a:latin typeface="Consolas"/>
              </a:rPr>
              <a:t>IServiceBookAbattery</a:t>
            </a:r>
            <a:r>
              <a:rPr lang="it-IT" sz="2800" dirty="0">
                <a:latin typeface="Consolas"/>
              </a:rPr>
              <a:t> client;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  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latin typeface="Consolas"/>
              </a:rPr>
              <a:t>@</a:t>
            </a:r>
            <a:r>
              <a:rPr lang="it-IT" sz="2800" dirty="0" err="1">
                <a:latin typeface="Consolas"/>
              </a:rPr>
              <a:t>RequestMapping</a:t>
            </a:r>
            <a:r>
              <a:rPr lang="it-IT" sz="2800" dirty="0">
                <a:latin typeface="Consolas"/>
              </a:rPr>
              <a:t>(</a:t>
            </a:r>
            <a:r>
              <a:rPr lang="it-IT" sz="2800" dirty="0">
                <a:solidFill>
                  <a:srgbClr val="800000"/>
                </a:solidFill>
                <a:latin typeface="Consolas"/>
              </a:rPr>
              <a:t>"/"</a:t>
            </a:r>
            <a:r>
              <a:rPr lang="it-IT" sz="2800" dirty="0">
                <a:latin typeface="Consolas"/>
              </a:rPr>
              <a:t>) </a:t>
            </a:r>
            <a:br>
              <a:rPr lang="it-IT" sz="2800" dirty="0">
                <a:latin typeface="Consolas"/>
              </a:rPr>
            </a:br>
            <a:r>
              <a:rPr lang="it-IT" sz="2800" dirty="0">
                <a:solidFill>
                  <a:srgbClr val="0000FF"/>
                </a:solidFill>
                <a:latin typeface="Consolas"/>
              </a:rPr>
              <a:t>public</a:t>
            </a:r>
            <a:r>
              <a:rPr lang="it-IT" sz="2800" dirty="0">
                <a:latin typeface="Consolas"/>
              </a:rPr>
              <a:t> List&lt;Booking&gt; </a:t>
            </a:r>
            <a:r>
              <a:rPr lang="it-IT" sz="2800" dirty="0" err="1">
                <a:latin typeface="Consolas"/>
              </a:rPr>
              <a:t>getBookingList</a:t>
            </a:r>
            <a:r>
              <a:rPr lang="it-IT" sz="2800" dirty="0">
                <a:latin typeface="Consolas"/>
              </a:rPr>
              <a:t>() { </a:t>
            </a:r>
            <a:br>
              <a:rPr lang="it-IT" sz="2800" dirty="0">
                <a:latin typeface="Consolas"/>
              </a:rPr>
            </a:br>
            <a:r>
              <a:rPr lang="it-IT" sz="2800" dirty="0" smtClean="0">
                <a:latin typeface="Consolas"/>
              </a:rPr>
              <a:t>	</a:t>
            </a:r>
            <a:r>
              <a:rPr lang="it-IT" sz="2800" dirty="0" err="1" smtClean="0">
                <a:solidFill>
                  <a:srgbClr val="0000FF"/>
                </a:solidFill>
                <a:latin typeface="Consolas"/>
              </a:rPr>
              <a:t>return</a:t>
            </a:r>
            <a:r>
              <a:rPr lang="it-IT" sz="2800" dirty="0" smtClean="0">
                <a:latin typeface="Consolas"/>
              </a:rPr>
              <a:t> </a:t>
            </a:r>
            <a:r>
              <a:rPr lang="it-IT" sz="2800" dirty="0" err="1">
                <a:latin typeface="Consolas"/>
              </a:rPr>
              <a:t>client.getBookingList</a:t>
            </a:r>
            <a:r>
              <a:rPr lang="it-IT" sz="2800" dirty="0">
                <a:latin typeface="Consolas"/>
              </a:rPr>
              <a:t>(); </a:t>
            </a:r>
            <a:r>
              <a:rPr lang="it-IT" sz="2800" dirty="0" smtClean="0">
                <a:latin typeface="Consolas"/>
              </a:rPr>
              <a:t>}}</a:t>
            </a:r>
          </a:p>
        </p:txBody>
      </p:sp>
      <p:sp>
        <p:nvSpPr>
          <p:cNvPr id="7" name="Rettangolo 6"/>
          <p:cNvSpPr/>
          <p:nvPr/>
        </p:nvSpPr>
        <p:spPr bwMode="auto">
          <a:xfrm>
            <a:off x="733819" y="7794104"/>
            <a:ext cx="16489832" cy="1800200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8" name="Rettangolo 7"/>
          <p:cNvSpPr/>
          <p:nvPr/>
        </p:nvSpPr>
        <p:spPr bwMode="auto">
          <a:xfrm>
            <a:off x="742457" y="5158446"/>
            <a:ext cx="4248743" cy="576064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830290" y="11287720"/>
            <a:ext cx="8244916" cy="963345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543598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15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6" fill="hold">
                      <p:stCondLst>
                        <p:cond delay="indefinite"/>
                      </p:stCondLst>
                      <p:childTnLst>
                        <p:par>
                          <p:cTn id="17" fill="hold">
                            <p:stCondLst>
                              <p:cond delay="0"/>
                            </p:stCondLst>
                            <p:childTnLst>
                              <p:par>
                                <p:cTn id="18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9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7" grpId="0" animBg="1"/>
      <p:bldP spid="8" grpId="0" animBg="1"/>
      <p:bldP spid="11" grpId="0" animBg="1"/>
    </p:bldLst>
  </p:timing>
</p:sld>
</file>

<file path=ppt/slides/slide7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359205173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7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: </a:t>
            </a:r>
            <a:r>
              <a:rPr lang="it-IT" dirty="0" err="1" smtClean="0"/>
              <a:t>Netflix</a:t>
            </a:r>
            <a:r>
              <a:rPr lang="it-IT" dirty="0" smtClean="0"/>
              <a:t> </a:t>
            </a:r>
            <a:r>
              <a:rPr lang="it-IT" dirty="0" err="1" smtClean="0"/>
              <a:t>Ribbon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31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sz="3600" dirty="0" smtClean="0"/>
              <a:t>To </a:t>
            </a:r>
            <a:r>
              <a:rPr lang="it-IT" sz="3600" dirty="0" err="1" smtClean="0"/>
              <a:t>avoid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outage</a:t>
            </a:r>
            <a:r>
              <a:rPr lang="it-IT" sz="3600" dirty="0" smtClean="0"/>
              <a:t> </a:t>
            </a:r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common to </a:t>
            </a:r>
            <a:r>
              <a:rPr lang="it-IT" sz="3600" dirty="0" err="1" smtClean="0"/>
              <a:t>realize</a:t>
            </a:r>
            <a:r>
              <a:rPr lang="it-IT" sz="3600" dirty="0" smtClean="0"/>
              <a:t> a </a:t>
            </a:r>
            <a:r>
              <a:rPr lang="it-IT" sz="3600" dirty="0" err="1" smtClean="0"/>
              <a:t>system</a:t>
            </a:r>
            <a:r>
              <a:rPr lang="it-IT" sz="3600" dirty="0" smtClean="0"/>
              <a:t> </a:t>
            </a:r>
            <a:r>
              <a:rPr lang="it-IT" sz="3600" dirty="0" err="1" smtClean="0"/>
              <a:t>landscape</a:t>
            </a:r>
            <a:r>
              <a:rPr lang="it-IT" sz="3600" dirty="0" smtClean="0"/>
              <a:t> with more </a:t>
            </a:r>
            <a:r>
              <a:rPr lang="it-IT" sz="3600" dirty="0" err="1" smtClean="0"/>
              <a:t>than</a:t>
            </a:r>
            <a:r>
              <a:rPr lang="it-IT" sz="3600" dirty="0" smtClean="0"/>
              <a:t> </a:t>
            </a:r>
            <a:r>
              <a:rPr lang="it-IT" sz="3600" dirty="0" err="1" smtClean="0"/>
              <a:t>one</a:t>
            </a:r>
            <a:r>
              <a:rPr lang="it-IT" sz="3600" dirty="0" smtClean="0"/>
              <a:t> 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the </a:t>
            </a:r>
            <a:r>
              <a:rPr lang="it-IT" sz="3600" dirty="0" err="1" smtClean="0"/>
              <a:t>same</a:t>
            </a:r>
            <a:r>
              <a:rPr lang="it-IT" sz="3600" dirty="0" smtClean="0"/>
              <a:t> </a:t>
            </a:r>
            <a:r>
              <a:rPr lang="it-IT" sz="3600" dirty="0" err="1" smtClean="0"/>
              <a:t>type</a:t>
            </a:r>
            <a:r>
              <a:rPr lang="it-IT" sz="3600" dirty="0" smtClean="0"/>
              <a:t> </a:t>
            </a:r>
            <a:r>
              <a:rPr lang="it-IT" sz="3600" dirty="0" err="1" smtClean="0"/>
              <a:t>running</a:t>
            </a:r>
            <a:r>
              <a:rPr lang="it-IT" sz="3600" dirty="0" smtClean="0"/>
              <a:t>.</a:t>
            </a:r>
          </a:p>
          <a:p>
            <a:r>
              <a:rPr lang="it-IT" sz="3600" dirty="0" smtClean="0"/>
              <a:t>In </a:t>
            </a:r>
            <a:r>
              <a:rPr lang="it-IT" sz="3600" dirty="0" err="1" smtClean="0"/>
              <a:t>this</a:t>
            </a:r>
            <a:r>
              <a:rPr lang="it-IT" sz="3600" dirty="0" smtClean="0"/>
              <a:t> </a:t>
            </a:r>
            <a:r>
              <a:rPr lang="it-IT" sz="3600" dirty="0" err="1" smtClean="0"/>
              <a:t>context</a:t>
            </a:r>
            <a:r>
              <a:rPr lang="it-IT" sz="3600" dirty="0" smtClean="0"/>
              <a:t>  a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balancer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spread </a:t>
            </a:r>
            <a:r>
              <a:rPr lang="it-IT" sz="3600" dirty="0" err="1" smtClean="0"/>
              <a:t>all</a:t>
            </a:r>
            <a:r>
              <a:rPr lang="it-IT" sz="3600" dirty="0" smtClean="0"/>
              <a:t> the </a:t>
            </a:r>
            <a:r>
              <a:rPr lang="it-IT" sz="3600" dirty="0" err="1" smtClean="0"/>
              <a:t>incoming</a:t>
            </a:r>
            <a:r>
              <a:rPr lang="it-IT" sz="3600" dirty="0" smtClean="0"/>
              <a:t> </a:t>
            </a:r>
            <a:r>
              <a:rPr lang="it-IT" sz="3600" dirty="0" err="1" smtClean="0"/>
              <a:t>calls</a:t>
            </a:r>
            <a:r>
              <a:rPr lang="it-IT" sz="3600" dirty="0" smtClean="0"/>
              <a:t> over the </a:t>
            </a:r>
            <a:r>
              <a:rPr lang="it-IT" sz="3600" dirty="0" err="1" smtClean="0"/>
              <a:t>instances</a:t>
            </a:r>
            <a:r>
              <a:rPr lang="it-IT" sz="3600" dirty="0" smtClean="0"/>
              <a:t>.</a:t>
            </a:r>
          </a:p>
          <a:p>
            <a:r>
              <a:rPr lang="it-IT" sz="3600" dirty="0" err="1" smtClean="0"/>
              <a:t>As</a:t>
            </a:r>
            <a:r>
              <a:rPr lang="it-IT" sz="3600" dirty="0" smtClean="0"/>
              <a:t> </a:t>
            </a:r>
            <a:r>
              <a:rPr lang="it-IT" sz="3600" dirty="0" err="1" smtClean="0"/>
              <a:t>stated</a:t>
            </a:r>
            <a:r>
              <a:rPr lang="it-IT" sz="3600" dirty="0" smtClean="0"/>
              <a:t> in the </a:t>
            </a:r>
            <a:r>
              <a:rPr lang="it-IT" sz="3600" dirty="0" err="1" smtClean="0"/>
              <a:t>requirements</a:t>
            </a:r>
            <a:r>
              <a:rPr lang="it-IT" sz="3600" dirty="0" smtClean="0"/>
              <a:t>, </a:t>
            </a:r>
            <a:r>
              <a:rPr lang="it-IT" sz="3600" dirty="0" err="1" smtClean="0"/>
              <a:t>load</a:t>
            </a:r>
            <a:r>
              <a:rPr lang="it-IT" sz="3600" dirty="0" smtClean="0"/>
              <a:t> 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shoud</a:t>
            </a:r>
            <a:r>
              <a:rPr lang="it-IT" sz="3600" dirty="0" smtClean="0"/>
              <a:t> be </a:t>
            </a:r>
            <a:r>
              <a:rPr lang="it-IT" sz="3600" dirty="0" err="1" smtClean="0"/>
              <a:t>realized</a:t>
            </a:r>
            <a:r>
              <a:rPr lang="it-IT" sz="3600" dirty="0" smtClean="0"/>
              <a:t> just </a:t>
            </a:r>
            <a:r>
              <a:rPr lang="it-IT" sz="3600" dirty="0" err="1" smtClean="0"/>
              <a:t>adding</a:t>
            </a:r>
            <a:r>
              <a:rPr lang="it-IT" sz="3600" dirty="0" smtClean="0"/>
              <a:t> </a:t>
            </a:r>
            <a:r>
              <a:rPr lang="it-IT" sz="3600" dirty="0" err="1" smtClean="0"/>
              <a:t>reference</a:t>
            </a:r>
            <a:r>
              <a:rPr lang="it-IT" sz="3600" dirty="0" smtClean="0"/>
              <a:t> of the new </a:t>
            </a:r>
            <a:r>
              <a:rPr lang="it-IT" sz="3600" dirty="0" err="1" smtClean="0"/>
              <a:t>services</a:t>
            </a:r>
            <a:r>
              <a:rPr lang="it-IT" sz="3600" dirty="0" smtClean="0"/>
              <a:t>, </a:t>
            </a:r>
            <a:r>
              <a:rPr lang="it-IT" sz="3600" dirty="0" err="1"/>
              <a:t>without</a:t>
            </a:r>
            <a:r>
              <a:rPr lang="it-IT" sz="3600" dirty="0"/>
              <a:t> </a:t>
            </a:r>
            <a:r>
              <a:rPr lang="it-IT" sz="3600" dirty="0" err="1" smtClean="0"/>
              <a:t>configuring</a:t>
            </a:r>
            <a:r>
              <a:rPr lang="it-IT" sz="3600" dirty="0" smtClean="0"/>
              <a:t> </a:t>
            </a:r>
            <a:r>
              <a:rPr lang="it-IT" sz="3600" dirty="0" err="1" smtClean="0"/>
              <a:t>any</a:t>
            </a:r>
            <a:r>
              <a:rPr lang="it-IT" sz="3600" dirty="0" smtClean="0"/>
              <a:t> </a:t>
            </a:r>
            <a:r>
              <a:rPr lang="it-IT" sz="3600" dirty="0" err="1" smtClean="0"/>
              <a:t>proxying</a:t>
            </a:r>
            <a:r>
              <a:rPr lang="it-IT" sz="3600" dirty="0" smtClean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balancer</a:t>
            </a:r>
            <a:r>
              <a:rPr lang="it-IT" sz="3600" dirty="0"/>
              <a:t> </a:t>
            </a:r>
            <a:endParaRPr lang="it-IT" sz="3600" dirty="0" smtClean="0"/>
          </a:p>
          <a:p>
            <a:r>
              <a:rPr lang="it-IT" sz="3600" dirty="0" err="1" smtClean="0"/>
              <a:t>Ribbon</a:t>
            </a:r>
            <a:r>
              <a:rPr lang="it-IT" sz="3600" dirty="0" smtClean="0"/>
              <a:t> </a:t>
            </a:r>
            <a:r>
              <a:rPr lang="it-IT" sz="3600" dirty="0" err="1" smtClean="0"/>
              <a:t>is</a:t>
            </a:r>
            <a:r>
              <a:rPr lang="it-IT" sz="3600" dirty="0" smtClean="0"/>
              <a:t> the </a:t>
            </a:r>
            <a:r>
              <a:rPr lang="it-IT" sz="3600" dirty="0" err="1" smtClean="0"/>
              <a:t>Netflix</a:t>
            </a:r>
            <a:r>
              <a:rPr lang="it-IT" sz="3600" dirty="0" smtClean="0"/>
              <a:t> </a:t>
            </a:r>
            <a:r>
              <a:rPr lang="it-IT" sz="3600" dirty="0" err="1" smtClean="0"/>
              <a:t>solution</a:t>
            </a:r>
            <a:r>
              <a:rPr lang="it-IT" sz="3600" dirty="0" smtClean="0"/>
              <a:t> to </a:t>
            </a:r>
            <a:r>
              <a:rPr lang="it-IT" sz="3600" dirty="0" err="1" smtClean="0"/>
              <a:t>these</a:t>
            </a:r>
            <a:r>
              <a:rPr lang="it-IT" sz="3600" dirty="0" smtClean="0"/>
              <a:t> </a:t>
            </a:r>
            <a:r>
              <a:rPr lang="it-IT" sz="3600" dirty="0" err="1" smtClean="0"/>
              <a:t>load</a:t>
            </a:r>
            <a:r>
              <a:rPr lang="it-IT" sz="3600" dirty="0" smtClean="0"/>
              <a:t> </a:t>
            </a:r>
            <a:r>
              <a:rPr lang="it-IT" sz="3600" dirty="0" err="1" smtClean="0"/>
              <a:t>balancing</a:t>
            </a:r>
            <a:r>
              <a:rPr lang="it-IT" sz="3600" dirty="0" smtClean="0"/>
              <a:t> </a:t>
            </a:r>
            <a:r>
              <a:rPr lang="it-IT" sz="3600" dirty="0" err="1" smtClean="0"/>
              <a:t>features</a:t>
            </a:r>
            <a:endParaRPr lang="it-IT" sz="3600" dirty="0" smtClean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uses</a:t>
            </a:r>
            <a:r>
              <a:rPr lang="it-IT" sz="3600" dirty="0"/>
              <a:t> the information </a:t>
            </a:r>
            <a:r>
              <a:rPr lang="it-IT" sz="3600" dirty="0" err="1"/>
              <a:t>available</a:t>
            </a:r>
            <a:r>
              <a:rPr lang="it-IT" sz="3600" dirty="0"/>
              <a:t> in Eureka lo locate appropriate service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If</a:t>
            </a:r>
            <a:r>
              <a:rPr lang="it-IT" sz="3600" dirty="0"/>
              <a:t> more </a:t>
            </a:r>
            <a:r>
              <a:rPr lang="it-IT" sz="3600" dirty="0" err="1"/>
              <a:t>than</a:t>
            </a:r>
            <a:r>
              <a:rPr lang="it-IT" sz="3600" dirty="0"/>
              <a:t> </a:t>
            </a:r>
            <a:r>
              <a:rPr lang="it-IT" sz="3600" dirty="0" err="1"/>
              <a:t>one</a:t>
            </a:r>
            <a:r>
              <a:rPr lang="it-IT" sz="3600" dirty="0"/>
              <a:t> </a:t>
            </a:r>
            <a:r>
              <a:rPr lang="it-IT" sz="3600" dirty="0" err="1"/>
              <a:t>instance</a:t>
            </a:r>
            <a:r>
              <a:rPr lang="it-IT" sz="3600" dirty="0"/>
              <a:t> </a:t>
            </a:r>
            <a:r>
              <a:rPr lang="it-IT" sz="3600" dirty="0" err="1"/>
              <a:t>is</a:t>
            </a:r>
            <a:r>
              <a:rPr lang="it-IT" sz="3600" dirty="0"/>
              <a:t> </a:t>
            </a:r>
            <a:r>
              <a:rPr lang="it-IT" sz="3600" dirty="0" err="1"/>
              <a:t>found</a:t>
            </a:r>
            <a:r>
              <a:rPr lang="it-IT" sz="3600" dirty="0"/>
              <a:t>, </a:t>
            </a:r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will</a:t>
            </a:r>
            <a:r>
              <a:rPr lang="it-IT" sz="3600" dirty="0"/>
              <a:t> </a:t>
            </a:r>
            <a:r>
              <a:rPr lang="it-IT" sz="3600" dirty="0" err="1"/>
              <a:t>apply</a:t>
            </a:r>
            <a:r>
              <a:rPr lang="it-IT" sz="3600" dirty="0"/>
              <a:t> </a:t>
            </a:r>
            <a:r>
              <a:rPr lang="it-IT" sz="3600" dirty="0" err="1"/>
              <a:t>load</a:t>
            </a:r>
            <a:r>
              <a:rPr lang="it-IT" sz="3600" dirty="0"/>
              <a:t> </a:t>
            </a:r>
            <a:r>
              <a:rPr lang="it-IT" sz="3600" dirty="0" err="1"/>
              <a:t>balancing</a:t>
            </a:r>
            <a:r>
              <a:rPr lang="it-IT" sz="3600" dirty="0"/>
              <a:t> to spread the </a:t>
            </a:r>
            <a:r>
              <a:rPr lang="it-IT" sz="3600" dirty="0" err="1"/>
              <a:t>request</a:t>
            </a:r>
            <a:r>
              <a:rPr lang="it-IT" sz="3600" dirty="0"/>
              <a:t> over the </a:t>
            </a:r>
            <a:r>
              <a:rPr lang="it-IT" sz="3600" dirty="0" err="1"/>
              <a:t>available</a:t>
            </a:r>
            <a:r>
              <a:rPr lang="it-IT" sz="3600" dirty="0"/>
              <a:t> </a:t>
            </a:r>
            <a:r>
              <a:rPr lang="it-IT" sz="3600" dirty="0" err="1"/>
              <a:t>instances</a:t>
            </a:r>
            <a:endParaRPr lang="it-IT" sz="3600" dirty="0"/>
          </a:p>
          <a:p>
            <a:pPr lvl="1"/>
            <a:r>
              <a:rPr lang="it-IT" sz="3600" dirty="0" err="1"/>
              <a:t>Ribbon</a:t>
            </a:r>
            <a:r>
              <a:rPr lang="it-IT" sz="3600" dirty="0"/>
              <a:t> </a:t>
            </a:r>
            <a:r>
              <a:rPr lang="it-IT" sz="3600" dirty="0" err="1"/>
              <a:t>does</a:t>
            </a:r>
            <a:r>
              <a:rPr lang="it-IT" sz="3600" dirty="0"/>
              <a:t> </a:t>
            </a:r>
            <a:r>
              <a:rPr lang="it-IT" sz="3600" dirty="0" err="1"/>
              <a:t>not</a:t>
            </a:r>
            <a:r>
              <a:rPr lang="it-IT" sz="3600" dirty="0"/>
              <a:t> </a:t>
            </a:r>
            <a:r>
              <a:rPr lang="it-IT" sz="3600" dirty="0" err="1"/>
              <a:t>run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 separate service </a:t>
            </a:r>
            <a:r>
              <a:rPr lang="it-IT" sz="3600" dirty="0" err="1"/>
              <a:t>but</a:t>
            </a:r>
            <a:r>
              <a:rPr lang="it-IT" sz="3600" dirty="0"/>
              <a:t> </a:t>
            </a:r>
            <a:r>
              <a:rPr lang="it-IT" sz="3600" dirty="0" err="1"/>
              <a:t>as</a:t>
            </a:r>
            <a:r>
              <a:rPr lang="it-IT" sz="3600" dirty="0"/>
              <a:t> an </a:t>
            </a:r>
            <a:r>
              <a:rPr lang="it-IT" sz="3600" dirty="0" err="1"/>
              <a:t>embedded</a:t>
            </a:r>
            <a:r>
              <a:rPr lang="it-IT" sz="3600" dirty="0"/>
              <a:t> component inside </a:t>
            </a:r>
            <a:r>
              <a:rPr lang="it-IT" sz="3600" dirty="0" err="1"/>
              <a:t>each</a:t>
            </a:r>
            <a:r>
              <a:rPr lang="it-IT" sz="3600" dirty="0"/>
              <a:t> service consumer.</a:t>
            </a:r>
          </a:p>
          <a:p>
            <a:pPr marL="419100" lvl="1" indent="0">
              <a:buNone/>
            </a:pPr>
            <a:endParaRPr lang="it-IT" sz="3600" dirty="0"/>
          </a:p>
          <a:p>
            <a:endParaRPr lang="it-IT" sz="3600" dirty="0"/>
          </a:p>
        </p:txBody>
      </p:sp>
    </p:spTree>
    <p:extLst>
      <p:ext uri="{BB962C8B-B14F-4D97-AF65-F5344CB8AC3E}">
        <p14:creationId xmlns:p14="http://schemas.microsoft.com/office/powerpoint/2010/main" val="143291427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7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7113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7111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#3 </a:t>
            </a:r>
          </a:p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@ HTTP 7115 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38009693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7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22307604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31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8" grpId="0" animBg="1"/>
    </p:bldLst>
  </p:timing>
</p:sld>
</file>

<file path=ppt/slides/slide7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68967206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2039600"/>
          </a:xfrm>
        </p:spPr>
        <p:txBody>
          <a:bodyPr/>
          <a:lstStyle/>
          <a:p>
            <a:pPr marL="0" indent="0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Boot</a:t>
            </a:r>
            <a:endParaRPr lang="it-IT" dirty="0" smtClean="0"/>
          </a:p>
          <a:p>
            <a:r>
              <a:rPr lang="en-US" sz="2800" dirty="0" smtClean="0"/>
              <a:t>Spring Boot  simplifies </a:t>
            </a:r>
            <a:r>
              <a:rPr lang="en-US" sz="2800" dirty="0"/>
              <a:t>application configuration by taking Convention over Configuration (</a:t>
            </a:r>
            <a:r>
              <a:rPr lang="en-US" sz="2800" dirty="0" err="1"/>
              <a:t>CoC</a:t>
            </a:r>
            <a:r>
              <a:rPr lang="en-US" sz="2800" dirty="0"/>
              <a:t>) in </a:t>
            </a:r>
            <a:r>
              <a:rPr lang="en-US" sz="2800" dirty="0" smtClean="0"/>
              <a:t>Spring applications. </a:t>
            </a:r>
          </a:p>
          <a:p>
            <a:r>
              <a:rPr lang="en-US" sz="2800" dirty="0" smtClean="0"/>
              <a:t>Spring Boot auto-configuration feature  provides </a:t>
            </a:r>
            <a:r>
              <a:rPr lang="en-US" sz="2800" dirty="0"/>
              <a:t>a set of default behaviors that are driven by what </a:t>
            </a:r>
            <a:r>
              <a:rPr lang="en-US" sz="2800" dirty="0" smtClean="0"/>
              <a:t>libraries are </a:t>
            </a:r>
            <a:r>
              <a:rPr lang="en-US" sz="2800" dirty="0"/>
              <a:t>on the </a:t>
            </a:r>
            <a:r>
              <a:rPr lang="en-US" sz="2800" dirty="0" err="1"/>
              <a:t>classpath</a:t>
            </a:r>
            <a:r>
              <a:rPr lang="en-US" sz="2800" dirty="0"/>
              <a:t>.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Boot </a:t>
            </a:r>
            <a:r>
              <a:rPr lang="en-US" sz="2800" dirty="0" smtClean="0"/>
              <a:t>simplifies deployment ,packaging application as an </a:t>
            </a:r>
            <a:r>
              <a:rPr lang="en-US" sz="2800" dirty="0"/>
              <a:t>executable jar containing </a:t>
            </a:r>
            <a:r>
              <a:rPr lang="en-US" sz="2800" dirty="0" smtClean="0"/>
              <a:t>an embedded </a:t>
            </a:r>
            <a:r>
              <a:rPr lang="en-US" sz="2800" dirty="0"/>
              <a:t>web container </a:t>
            </a:r>
            <a:r>
              <a:rPr lang="en-US" sz="2800" dirty="0" smtClean="0"/>
              <a:t>.</a:t>
            </a:r>
          </a:p>
          <a:p>
            <a:r>
              <a:rPr lang="en-US" sz="2800" strike="sngStrike" dirty="0" smtClean="0"/>
              <a:t>Running a Spring Boot  micro-service is so simply and need to </a:t>
            </a:r>
            <a:r>
              <a:rPr lang="en-US" sz="2800" strike="sngStrike" dirty="0"/>
              <a:t>have </a:t>
            </a:r>
            <a:r>
              <a:rPr lang="en-US" sz="2800" strike="sngStrike" dirty="0" smtClean="0"/>
              <a:t>only Java </a:t>
            </a:r>
            <a:r>
              <a:rPr lang="en-US" sz="2800" strike="sngStrike" dirty="0"/>
              <a:t>installed. </a:t>
            </a:r>
            <a:endParaRPr lang="en-US" sz="2800" strike="sngStrike" dirty="0" smtClean="0"/>
          </a:p>
          <a:p>
            <a:r>
              <a:rPr lang="en-US" sz="2800" dirty="0" smtClean="0"/>
              <a:t>To run a Spring Boot microservice need only to have </a:t>
            </a:r>
            <a:r>
              <a:rPr lang="en-US" sz="2800" smtClean="0"/>
              <a:t>Java installed.</a:t>
            </a:r>
            <a:endParaRPr lang="en-US" sz="2800" dirty="0" smtClean="0"/>
          </a:p>
          <a:p>
            <a:r>
              <a:rPr lang="en-US" sz="2800" strike="sngStrike" dirty="0" smtClean="0"/>
              <a:t>Operation are simplified  by the </a:t>
            </a:r>
            <a:r>
              <a:rPr lang="en-US" sz="2800" strike="sngStrike" dirty="0"/>
              <a:t>executable jar format </a:t>
            </a:r>
            <a:r>
              <a:rPr lang="en-US" sz="2800" strike="sngStrike" dirty="0" smtClean="0"/>
              <a:t>which provides </a:t>
            </a:r>
            <a:r>
              <a:rPr lang="en-US" sz="2800" strike="sngStrike" dirty="0"/>
              <a:t>uniform and self-contained way </a:t>
            </a:r>
            <a:r>
              <a:rPr lang="en-US" sz="2800" strike="sngStrike" dirty="0" smtClean="0"/>
              <a:t>of packaging </a:t>
            </a:r>
            <a:r>
              <a:rPr lang="en-US" sz="2800" strike="sngStrike" dirty="0"/>
              <a:t>and running JVM applications regardless of </a:t>
            </a:r>
            <a:r>
              <a:rPr lang="en-US" sz="2800" strike="sngStrike" dirty="0" smtClean="0"/>
              <a:t>type.</a:t>
            </a:r>
            <a:endParaRPr lang="it-IT" sz="4400" strike="sngStrike" dirty="0" smtClean="0"/>
          </a:p>
          <a:p>
            <a:r>
              <a:rPr lang="en-US" sz="2800" dirty="0"/>
              <a:t>Makes easy to get a new micro-service up and running with little or no configuration while preserving the ability to customize your application.</a:t>
            </a:r>
          </a:p>
          <a:p>
            <a:pPr marL="0" indent="0">
              <a:buNone/>
            </a:pP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2936166252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36" name="Gruppo 35"/>
          <p:cNvGrpSpPr/>
          <p:nvPr/>
        </p:nvGrpSpPr>
        <p:grpSpPr>
          <a:xfrm>
            <a:off x="4931744" y="3362082"/>
            <a:ext cx="6199254" cy="2058790"/>
            <a:chOff x="14935200" y="3122826"/>
            <a:chExt cx="6199254" cy="2058790"/>
          </a:xfrm>
        </p:grpSpPr>
        <p:sp>
          <p:nvSpPr>
            <p:cNvPr id="84" name="Rettangolo arrotondato 83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87" name="Connettore 2 86"/>
            <p:cNvCxnSpPr>
              <a:stCxn id="84" idx="0"/>
              <a:endCxn id="88" idx="4"/>
            </p:cNvCxnSpPr>
            <p:nvPr/>
          </p:nvCxnSpPr>
          <p:spPr bwMode="auto">
            <a:xfrm flipH="1" flipV="1">
              <a:off x="17259299" y="3383969"/>
              <a:ext cx="1" cy="391763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88" name="Ovale 87"/>
            <p:cNvSpPr/>
            <p:nvPr/>
          </p:nvSpPr>
          <p:spPr bwMode="auto">
            <a:xfrm flipH="1">
              <a:off x="17123568" y="3122826"/>
              <a:ext cx="271463" cy="261143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97" name="Cilindro 96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8" name="Connettore 2 97"/>
            <p:cNvCxnSpPr>
              <a:stCxn id="84" idx="3"/>
              <a:endCxn id="97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2328" name="Fumetto 2 12327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89" name="Connettore 2 88"/>
          <p:cNvCxnSpPr>
            <a:stCxn id="84" idx="2"/>
            <a:endCxn id="11" idx="0"/>
          </p:cNvCxnSpPr>
          <p:nvPr/>
        </p:nvCxnSpPr>
        <p:spPr bwMode="auto">
          <a:xfrm>
            <a:off x="7255844" y="5420872"/>
            <a:ext cx="3118" cy="1148462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30" name="Rettangolo arrotondato 129"/>
          <p:cNvSpPr/>
          <p:nvPr/>
        </p:nvSpPr>
        <p:spPr bwMode="auto">
          <a:xfrm>
            <a:off x="5887815" y="4687447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31" name="Rettangolo arrotondato 130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" name="Rettangolo arrotondato 1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3" name="Cilindro 2"/>
          <p:cNvSpPr/>
          <p:nvPr/>
        </p:nvSpPr>
        <p:spPr bwMode="auto">
          <a:xfrm>
            <a:off x="6801763" y="11283907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6" name="Connettore 2 5"/>
          <p:cNvCxnSpPr>
            <a:stCxn id="2" idx="2"/>
            <a:endCxn id="3" idx="1"/>
          </p:cNvCxnSpPr>
          <p:nvPr/>
        </p:nvCxnSpPr>
        <p:spPr bwMode="auto">
          <a:xfrm>
            <a:off x="7258963" y="10442470"/>
            <a:ext cx="0" cy="841437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55" name="Connettore 2 54"/>
          <p:cNvCxnSpPr>
            <a:stCxn id="2" idx="0"/>
            <a:endCxn id="1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1" name="Ovale 1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9" y="241300"/>
            <a:ext cx="23023734" cy="1358900"/>
          </a:xfrm>
        </p:spPr>
        <p:txBody>
          <a:bodyPr/>
          <a:lstStyle/>
          <a:p>
            <a:r>
              <a:rPr lang="it-IT" sz="6600" dirty="0" smtClean="0"/>
              <a:t>Service </a:t>
            </a:r>
            <a:r>
              <a:rPr lang="it-IT" sz="6600" dirty="0" err="1" smtClean="0"/>
              <a:t>discovery</a:t>
            </a:r>
            <a:r>
              <a:rPr lang="it-IT" sz="6600" dirty="0" smtClean="0"/>
              <a:t>, </a:t>
            </a:r>
            <a:r>
              <a:rPr lang="it-IT" sz="6600" dirty="0" err="1" smtClean="0"/>
              <a:t>dynamic</a:t>
            </a:r>
            <a:r>
              <a:rPr lang="it-IT" sz="6600" dirty="0" smtClean="0"/>
              <a:t> </a:t>
            </a:r>
            <a:r>
              <a:rPr lang="it-IT" sz="6600" dirty="0" err="1" smtClean="0"/>
              <a:t>routing</a:t>
            </a:r>
            <a:r>
              <a:rPr lang="it-IT" sz="6600" dirty="0" smtClean="0"/>
              <a:t> and </a:t>
            </a:r>
            <a:r>
              <a:rPr lang="it-IT" sz="6600" dirty="0" err="1" smtClean="0"/>
              <a:t>load</a:t>
            </a:r>
            <a:r>
              <a:rPr lang="it-IT" sz="6600" dirty="0" smtClean="0"/>
              <a:t> </a:t>
            </a:r>
            <a:r>
              <a:rPr lang="it-IT" sz="6600" dirty="0" err="1" smtClean="0"/>
              <a:t>balancing</a:t>
            </a:r>
            <a:r>
              <a:rPr lang="it-IT" sz="6600" dirty="0" smtClean="0"/>
              <a:t> </a:t>
            </a:r>
            <a:endParaRPr lang="it-IT" sz="6600" dirty="0"/>
          </a:p>
        </p:txBody>
      </p:sp>
      <p:sp>
        <p:nvSpPr>
          <p:cNvPr id="60" name="Rettangolo arrotondato 59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62" name="Rettangolo arrotondato 61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sp>
        <p:nvSpPr>
          <p:cNvPr id="65" name="Rettangolo arrotondato 64"/>
          <p:cNvSpPr/>
          <p:nvPr/>
        </p:nvSpPr>
        <p:spPr bwMode="auto">
          <a:xfrm>
            <a:off x="911874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#2 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33" name="Connettore 2 32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5" name="Connettore 2 34"/>
          <p:cNvCxnSpPr>
            <a:stCxn id="2" idx="0"/>
            <a:endCxn id="62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39" name="Connettore 2 38"/>
          <p:cNvCxnSpPr>
            <a:stCxn id="2" idx="0"/>
            <a:endCxn id="65" idx="0"/>
          </p:cNvCxnSpPr>
          <p:nvPr/>
        </p:nvCxnSpPr>
        <p:spPr bwMode="auto">
          <a:xfrm>
            <a:off x="7258963" y="7315121"/>
            <a:ext cx="3583159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5" name="Segnaposto contenuto 2"/>
          <p:cNvSpPr>
            <a:spLocks noGrp="1"/>
          </p:cNvSpPr>
          <p:nvPr>
            <p:ph idx="1"/>
          </p:nvPr>
        </p:nvSpPr>
        <p:spPr>
          <a:xfrm>
            <a:off x="16728504" y="1676400"/>
            <a:ext cx="7023671" cy="8782000"/>
          </a:xfrm>
        </p:spPr>
        <p:txBody>
          <a:bodyPr/>
          <a:lstStyle/>
          <a:p>
            <a:r>
              <a:rPr lang="it-IT" dirty="0" smtClean="0"/>
              <a:t>BLAH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50662882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32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7" fill="hold">
                      <p:stCondLst>
                        <p:cond delay="indefinite"/>
                      </p:stCondLst>
                      <p:childTnLst>
                        <p:par>
                          <p:cTn id="28" fill="hold">
                            <p:stCondLst>
                              <p:cond delay="0"/>
                            </p:stCondLst>
                            <p:childTnLst>
                              <p:par>
                                <p:cTn id="29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1" fill="hold">
                      <p:stCondLst>
                        <p:cond delay="indefinite"/>
                      </p:stCondLst>
                      <p:childTnLst>
                        <p:par>
                          <p:cTn id="32" fill="hold">
                            <p:stCondLst>
                              <p:cond delay="0"/>
                            </p:stCondLst>
                            <p:childTnLst>
                              <p:par>
                                <p:cTn id="3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5" fill="hold">
                      <p:stCondLst>
                        <p:cond delay="indefinite"/>
                      </p:stCondLst>
                      <p:childTnLst>
                        <p:par>
                          <p:cTn id="36" fill="hold">
                            <p:stCondLst>
                              <p:cond delay="0"/>
                            </p:stCondLst>
                            <p:childTnLst>
                              <p:par>
                                <p:cTn id="37" presetID="1" presetClass="entr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3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3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39" fill="hold">
                      <p:stCondLst>
                        <p:cond delay="indefinite"/>
                      </p:stCondLst>
                      <p:childTnLst>
                        <p:par>
                          <p:cTn id="40" fill="hold">
                            <p:stCondLst>
                              <p:cond delay="0"/>
                            </p:stCondLst>
                            <p:childTnLst>
                              <p:par>
                                <p:cTn id="4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4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4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12328" grpId="0" animBg="1"/>
      <p:bldP spid="130" grpId="0" animBg="1"/>
      <p:bldP spid="131" grpId="0" animBg="1"/>
      <p:bldP spid="60" grpId="0" animBg="1"/>
      <p:bldP spid="65" grpId="0" animBg="1"/>
      <p:bldP spid="8" grpId="0" animBg="1"/>
    </p:bldLst>
  </p:timing>
</p:sld>
</file>

<file path=ppt/slides/slide8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endParaRPr lang="it-IT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endParaRPr lang="it-IT"/>
          </a:p>
        </p:txBody>
      </p:sp>
    </p:spTree>
    <p:extLst>
      <p:ext uri="{BB962C8B-B14F-4D97-AF65-F5344CB8AC3E}">
        <p14:creationId xmlns:p14="http://schemas.microsoft.com/office/powerpoint/2010/main" val="10076176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[PWS: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/>
              <a:t>]</a:t>
            </a:r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46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 smtClean="0"/>
              <a:t>ACCESS TO PWS</a:t>
            </a:r>
          </a:p>
          <a:p>
            <a:r>
              <a:rPr lang="it-IT" dirty="0" smtClean="0"/>
              <a:t>SHOW EUREKA CONSOLE</a:t>
            </a:r>
          </a:p>
          <a:p>
            <a:pPr lvl="1"/>
            <a:r>
              <a:rPr lang="it-IT" dirty="0" smtClean="0"/>
              <a:t>SHOW AVAILABLE SERVICE AT THE MOMENT</a:t>
            </a:r>
          </a:p>
          <a:p>
            <a:pPr lvl="1"/>
            <a:endParaRPr lang="it-IT" dirty="0" smtClean="0"/>
          </a:p>
          <a:p>
            <a:r>
              <a:rPr lang="it-IT" dirty="0" smtClean="0"/>
              <a:t>SCALE UP THE SERVICE TO TWO INSTACES </a:t>
            </a:r>
          </a:p>
          <a:p>
            <a:pPr lvl="1"/>
            <a:r>
              <a:rPr lang="it-IT" dirty="0" smtClean="0"/>
              <a:t>SHOW THE LOG OF FIRST START UP AND THEN OF SECOND STRAT UP</a:t>
            </a:r>
          </a:p>
          <a:p>
            <a:pPr marL="0" indent="0">
              <a:buNone/>
            </a:pPr>
            <a:endParaRPr lang="it-IT" dirty="0" smtClean="0"/>
          </a:p>
          <a:p>
            <a:r>
              <a:rPr lang="it-IT" dirty="0" smtClean="0"/>
              <a:t>SHOW AVAILABLE SERVICE AT THE MOMENT</a:t>
            </a:r>
          </a:p>
          <a:p>
            <a:r>
              <a:rPr lang="it-IT" dirty="0" smtClean="0"/>
              <a:t>CALL THE CONSUMER SERVICE</a:t>
            </a:r>
          </a:p>
          <a:p>
            <a:r>
              <a:rPr lang="en-US" dirty="0" smtClean="0"/>
              <a:t>Your app receives an entry in a dynamic routing tier, which load balances traffic across all your app instances.</a:t>
            </a:r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3990800577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Rettangolo 4"/>
          <p:cNvSpPr/>
          <p:nvPr/>
        </p:nvSpPr>
        <p:spPr bwMode="auto">
          <a:xfrm>
            <a:off x="382688" y="3623225"/>
            <a:ext cx="13321480" cy="8419351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/>
              <a:t>l</a:t>
            </a:r>
            <a:r>
              <a:rPr lang="it-IT" dirty="0" err="1" smtClean="0"/>
              <a:t>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grpSp>
        <p:nvGrpSpPr>
          <p:cNvPr id="6" name="Gruppo 5"/>
          <p:cNvGrpSpPr/>
          <p:nvPr/>
        </p:nvGrpSpPr>
        <p:grpSpPr>
          <a:xfrm>
            <a:off x="4931744" y="3401616"/>
            <a:ext cx="6199254" cy="2333581"/>
            <a:chOff x="14935200" y="2848035"/>
            <a:chExt cx="6199254" cy="2333581"/>
          </a:xfrm>
        </p:grpSpPr>
        <p:sp>
          <p:nvSpPr>
            <p:cNvPr id="7" name="Rettangolo arrotondato 6"/>
            <p:cNvSpPr/>
            <p:nvPr/>
          </p:nvSpPr>
          <p:spPr bwMode="auto">
            <a:xfrm>
              <a:off x="14935200" y="3775732"/>
              <a:ext cx="4648200" cy="1405884"/>
            </a:xfrm>
            <a:prstGeom prst="roundRect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algn="ctr" eaLnBrk="1" hangingPunct="1"/>
              <a:r>
                <a:rPr lang="it-IT" sz="2800" dirty="0" smtClean="0">
                  <a:ln w="18415" cmpd="sng">
                    <a:solidFill>
                      <a:srgbClr val="FFFFFF"/>
                    </a:solidFill>
                    <a:prstDash val="solid"/>
                  </a:ln>
                  <a:solidFill>
                    <a:srgbClr val="FFFFFF"/>
                  </a:solidFill>
                  <a:effectLst>
                    <a:outerShdw blurRad="63500" dir="3600000" algn="tl" rotWithShape="0">
                      <a:srgbClr val="000000">
                        <a:alpha val="70000"/>
                      </a:srgbClr>
                    </a:outerShdw>
                  </a:effectLst>
                </a:rPr>
                <a:t>&lt;SERVICE CONSUMER&gt;</a:t>
              </a:r>
              <a:endParaRPr kumimoji="0" lang="it-IT" sz="2800" i="0" u="none" strike="noStrike" normalizeH="0" baseline="0" dirty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9" name="Connettore 2 8"/>
            <p:cNvCxnSpPr>
              <a:stCxn id="7" idx="0"/>
              <a:endCxn id="10" idx="4"/>
            </p:cNvCxnSpPr>
            <p:nvPr/>
          </p:nvCxnSpPr>
          <p:spPr bwMode="auto">
            <a:xfrm flipH="1" flipV="1">
              <a:off x="17259298" y="2848035"/>
              <a:ext cx="2" cy="927697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  <p:sp>
          <p:nvSpPr>
            <p:cNvPr id="10" name="Ovale 9"/>
            <p:cNvSpPr/>
            <p:nvPr/>
          </p:nvSpPr>
          <p:spPr bwMode="auto">
            <a:xfrm flipH="1" flipV="1">
              <a:off x="17123567" y="2848035"/>
              <a:ext cx="271463" cy="274791"/>
            </a:xfrm>
            <a:prstGeom prst="ellipse">
              <a:avLst/>
            </a:prstGeom>
            <a:solidFill>
              <a:schemeClr val="tx1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sp>
          <p:nvSpPr>
            <p:cNvPr id="11" name="Cilindro 10"/>
            <p:cNvSpPr/>
            <p:nvPr/>
          </p:nvSpPr>
          <p:spPr bwMode="auto">
            <a:xfrm>
              <a:off x="20220054" y="4063378"/>
              <a:ext cx="914400" cy="849313"/>
            </a:xfrm>
            <a:prstGeom prst="can">
              <a:avLst/>
            </a:prstGeom>
            <a:solidFill>
              <a:srgbClr val="0070C0"/>
            </a:solidFill>
            <a:ln w="254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none" w="med" len="med"/>
            </a:ln>
            <a:effectLst/>
            <a:extLst/>
          </p:spPr>
          <p:txBody>
            <a:bodyPr vert="horz" wrap="square" lIns="91440" tIns="45720" rIns="91440" bIns="45720" numCol="1" rtlCol="0" anchor="t" anchorCtr="0" compatLnSpc="1">
              <a:prstTxWarp prst="textNoShape">
                <a:avLst/>
              </a:prstTxWarp>
            </a:bodyPr>
            <a:lstStyle/>
            <a:p>
              <a:pPr marL="0" marR="0" indent="0" algn="ctr" defTabSz="914400" rtl="0" eaLnBrk="1" fontAlgn="base" latinLnBrk="0" hangingPunct="1">
                <a:lnSpc>
                  <a:spcPct val="100000"/>
                </a:lnSpc>
                <a:spcBef>
                  <a:spcPct val="0"/>
                </a:spcBef>
                <a:spcAft>
                  <a:spcPct val="0"/>
                </a:spcAft>
                <a:buClrTx/>
                <a:buSzTx/>
                <a:buFontTx/>
                <a:buNone/>
                <a:tabLst/>
              </a:pPr>
              <a:endParaRPr kumimoji="0" lang="it-IT" sz="11200" b="0" i="0" u="none" strike="noStrike" cap="none" normalizeH="0" baseline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endParaRPr>
            </a:p>
          </p:txBody>
        </p:sp>
        <p:cxnSp>
          <p:nvCxnSpPr>
            <p:cNvPr id="12" name="Connettore 2 11"/>
            <p:cNvCxnSpPr>
              <a:stCxn id="7" idx="3"/>
              <a:endCxn id="11" idx="2"/>
            </p:cNvCxnSpPr>
            <p:nvPr/>
          </p:nvCxnSpPr>
          <p:spPr bwMode="auto">
            <a:xfrm>
              <a:off x="19583400" y="4478674"/>
              <a:ext cx="636654" cy="9361"/>
            </a:xfrm>
            <a:prstGeom prst="straightConnector1">
              <a:avLst/>
            </a:prstGeom>
            <a:solidFill>
              <a:srgbClr val="BBE0E3"/>
            </a:solidFill>
            <a:ln w="50800" cap="flat" cmpd="sng" algn="ctr">
              <a:solidFill>
                <a:srgbClr val="000000"/>
              </a:solidFill>
              <a:prstDash val="solid"/>
              <a:round/>
              <a:headEnd type="none" w="med" len="med"/>
              <a:tailEnd type="arrow"/>
            </a:ln>
            <a:effectLst/>
            <a:extLst>
              <a:ext uri="{AF507438-7753-43E0-B8FC-AC1667EBCBE1}">
                <a14:hiddenEffects xmlns:a14="http://schemas.microsoft.com/office/drawing/2010/main">
                  <a:effectLst>
                    <a:outerShdw blurRad="63500" dist="38099" dir="2700000" algn="ctr" rotWithShape="0">
                      <a:schemeClr val="bg2">
                        <a:alpha val="74998"/>
                      </a:schemeClr>
                    </a:outerShdw>
                  </a:effectLst>
                </a14:hiddenEffects>
              </a:ext>
            </a:extLst>
          </p:spPr>
        </p:cxnSp>
      </p:grpSp>
      <p:sp>
        <p:nvSpPr>
          <p:cNvPr id="13" name="Fumetto 2 12"/>
          <p:cNvSpPr/>
          <p:nvPr/>
        </p:nvSpPr>
        <p:spPr bwMode="auto">
          <a:xfrm>
            <a:off x="6294847" y="1888267"/>
            <a:ext cx="3294062" cy="919146"/>
          </a:xfrm>
          <a:prstGeom prst="wedgeRoundRectCallout">
            <a:avLst>
              <a:gd name="adj1" fmla="val -20833"/>
              <a:gd name="adj2" fmla="val 89809"/>
              <a:gd name="adj3" fmla="val 16667"/>
            </a:avLst>
          </a:prstGeom>
          <a:solidFill>
            <a:srgbClr val="FFC00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400" b="0" i="0" u="none" strike="noStrike" cap="none" normalizeH="0" baseline="0" dirty="0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http/</a:t>
            </a:r>
            <a:r>
              <a:rPr kumimoji="0" lang="it-IT" sz="4400" b="0" i="0" u="none" strike="noStrike" cap="none" normalizeH="0" baseline="0" dirty="0" err="1" smtClean="0">
                <a:ln>
                  <a:noFill/>
                </a:ln>
                <a:solidFill>
                  <a:srgbClr val="000000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rest</a:t>
            </a:r>
            <a:endParaRPr kumimoji="0" lang="it-IT" sz="4400" b="0" i="0" u="none" strike="noStrike" cap="none" normalizeH="0" baseline="0" dirty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4" name="Connettore 2 13"/>
          <p:cNvCxnSpPr>
            <a:stCxn id="7" idx="2"/>
            <a:endCxn id="21" idx="0"/>
          </p:cNvCxnSpPr>
          <p:nvPr/>
        </p:nvCxnSpPr>
        <p:spPr bwMode="auto">
          <a:xfrm>
            <a:off x="7255844" y="5735197"/>
            <a:ext cx="3118" cy="834137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15" name="Rettangolo arrotondato 14"/>
          <p:cNvSpPr/>
          <p:nvPr/>
        </p:nvSpPr>
        <p:spPr bwMode="auto">
          <a:xfrm>
            <a:off x="5887815" y="5001772"/>
            <a:ext cx="2736055" cy="632400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0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RIBBON</a:t>
            </a:r>
            <a:endParaRPr kumimoji="0" lang="it-IT" sz="20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6" name="Rettangolo arrotondato 15"/>
          <p:cNvSpPr/>
          <p:nvPr/>
        </p:nvSpPr>
        <p:spPr bwMode="auto">
          <a:xfrm rot="16200000">
            <a:off x="-1122270" y="8240168"/>
            <a:ext cx="4372018" cy="830552"/>
          </a:xfrm>
          <a:prstGeom prst="roundRect">
            <a:avLst>
              <a:gd name="adj" fmla="val 50000"/>
            </a:avLst>
          </a:prstGeom>
          <a:solidFill>
            <a:srgbClr val="00B05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NETFLIX EUREKA</a:t>
            </a:r>
            <a:endParaRPr kumimoji="0" lang="it-IT" sz="2800" i="0" u="none" strike="noStrike" normalizeH="0" baseline="0" dirty="0">
              <a:ln w="18415" cmpd="sng">
                <a:solidFill>
                  <a:srgbClr val="FFFFFF"/>
                </a:solidFill>
                <a:prstDash val="solid"/>
              </a:ln>
              <a:solidFill>
                <a:srgbClr val="FFFFFF"/>
              </a:solidFill>
              <a:effectLst>
                <a:outerShdw blurRad="63500" dir="3600000" algn="tl" rotWithShape="0">
                  <a:srgbClr val="000000">
                    <a:alpha val="70000"/>
                  </a:srgbClr>
                </a:outerShdw>
              </a:effectLst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7" name="Rettangolo arrotondato 16"/>
          <p:cNvSpPr/>
          <p:nvPr/>
        </p:nvSpPr>
        <p:spPr bwMode="auto">
          <a:xfrm>
            <a:off x="1605138" y="7315121"/>
            <a:ext cx="11307650" cy="3127349"/>
          </a:xfrm>
          <a:prstGeom prst="roundRect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b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BOOKING</a:t>
            </a:r>
          </a:p>
        </p:txBody>
      </p:sp>
      <p:sp>
        <p:nvSpPr>
          <p:cNvPr id="18" name="Cilindro 17"/>
          <p:cNvSpPr/>
          <p:nvPr/>
        </p:nvSpPr>
        <p:spPr bwMode="auto">
          <a:xfrm>
            <a:off x="6801763" y="10863188"/>
            <a:ext cx="914400" cy="849313"/>
          </a:xfrm>
          <a:prstGeom prst="can">
            <a:avLst/>
          </a:prstGeom>
          <a:solidFill>
            <a:srgbClr val="0070C0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cxnSp>
        <p:nvCxnSpPr>
          <p:cNvPr id="19" name="Connettore 2 18"/>
          <p:cNvCxnSpPr>
            <a:stCxn id="17" idx="2"/>
            <a:endCxn id="18" idx="1"/>
          </p:cNvCxnSpPr>
          <p:nvPr/>
        </p:nvCxnSpPr>
        <p:spPr bwMode="auto">
          <a:xfrm>
            <a:off x="7258963" y="10442470"/>
            <a:ext cx="0" cy="420718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0" name="Connettore 2 19"/>
          <p:cNvCxnSpPr>
            <a:stCxn id="17" idx="0"/>
            <a:endCxn id="21" idx="4"/>
          </p:cNvCxnSpPr>
          <p:nvPr/>
        </p:nvCxnSpPr>
        <p:spPr bwMode="auto">
          <a:xfrm flipH="1" flipV="1">
            <a:off x="7258962" y="6830477"/>
            <a:ext cx="1" cy="484644"/>
          </a:xfrm>
          <a:prstGeom prst="straightConnector1">
            <a:avLst/>
          </a:prstGeom>
          <a:solidFill>
            <a:srgbClr val="BBE0E3"/>
          </a:solidFill>
          <a:ln w="508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1" name="Ovale 20"/>
          <p:cNvSpPr/>
          <p:nvPr/>
        </p:nvSpPr>
        <p:spPr bwMode="auto">
          <a:xfrm flipH="1">
            <a:off x="7123231" y="6569334"/>
            <a:ext cx="271463" cy="261143"/>
          </a:xfrm>
          <a:prstGeom prst="ellipse">
            <a:avLst/>
          </a:prstGeom>
          <a:solidFill>
            <a:schemeClr val="tx1"/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2" name="Rettangolo arrotondato 21"/>
          <p:cNvSpPr/>
          <p:nvPr/>
        </p:nvSpPr>
        <p:spPr bwMode="auto">
          <a:xfrm>
            <a:off x="1711557" y="8859451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#0 </a:t>
            </a:r>
          </a:p>
        </p:txBody>
      </p:sp>
      <p:sp>
        <p:nvSpPr>
          <p:cNvPr id="23" name="Rettangolo arrotondato 22"/>
          <p:cNvSpPr/>
          <p:nvPr/>
        </p:nvSpPr>
        <p:spPr bwMode="auto">
          <a:xfrm>
            <a:off x="5475319" y="8598594"/>
            <a:ext cx="3446749" cy="1006846"/>
          </a:xfrm>
          <a:prstGeom prst="roundRect">
            <a:avLst>
              <a:gd name="adj" fmla="val 50000"/>
            </a:avLst>
          </a:prstGeom>
          <a:solidFill>
            <a:schemeClr val="tx2">
              <a:lumMod val="75000"/>
              <a:lumOff val="25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algn="ctr" eaLnBrk="1" hangingPunct="1"/>
            <a:r>
              <a:rPr lang="it-IT" sz="2800" dirty="0" smtClean="0">
                <a:ln w="18415" cmpd="sng">
                  <a:solidFill>
                    <a:srgbClr val="FFFFFF"/>
                  </a:solidFill>
                  <a:prstDash val="solid"/>
                </a:ln>
                <a:solidFill>
                  <a:srgbClr val="FFFFFF"/>
                </a:solidFill>
                <a:effectLst>
                  <a:outerShdw blurRad="63500" dir="3600000" algn="tl" rotWithShape="0">
                    <a:srgbClr val="000000">
                      <a:alpha val="70000"/>
                    </a:srgbClr>
                  </a:outerShdw>
                </a:effectLst>
              </a:rPr>
              <a:t>INSTANCE #1 </a:t>
            </a:r>
          </a:p>
        </p:txBody>
      </p:sp>
      <p:cxnSp>
        <p:nvCxnSpPr>
          <p:cNvPr id="24" name="Connettore 2 23"/>
          <p:cNvCxnSpPr/>
          <p:nvPr/>
        </p:nvCxnSpPr>
        <p:spPr bwMode="auto">
          <a:xfrm flipH="1">
            <a:off x="3434931" y="7315121"/>
            <a:ext cx="3801216" cy="1544330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solid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cxnSp>
        <p:nvCxnSpPr>
          <p:cNvPr id="25" name="Connettore 2 24"/>
          <p:cNvCxnSpPr>
            <a:stCxn id="17" idx="0"/>
            <a:endCxn id="23" idx="0"/>
          </p:cNvCxnSpPr>
          <p:nvPr/>
        </p:nvCxnSpPr>
        <p:spPr bwMode="auto">
          <a:xfrm flipH="1">
            <a:off x="7198694" y="7315121"/>
            <a:ext cx="60269" cy="1283473"/>
          </a:xfrm>
          <a:prstGeom prst="straightConnector1">
            <a:avLst/>
          </a:prstGeom>
          <a:solidFill>
            <a:srgbClr val="BBE0E3"/>
          </a:solidFill>
          <a:ln w="76200" cap="flat" cmpd="sng" algn="ctr">
            <a:solidFill>
              <a:srgbClr val="00B050"/>
            </a:solidFill>
            <a:prstDash val="dash"/>
            <a:round/>
            <a:headEnd type="none" w="med" len="med"/>
            <a:tailEnd type="arrow"/>
          </a:ln>
          <a:effectLst/>
          <a:extLst>
            <a:ext uri="{AF507438-7753-43E0-B8FC-AC1667EBCBE1}">
              <a14:hiddenEffects xmlns:a14="http://schemas.microsoft.com/office/drawing/2010/main">
                <a:effectLst>
                  <a:outerShdw blurRad="63500" dist="38099" dir="2700000" algn="ctr" rotWithShape="0">
                    <a:schemeClr val="bg2">
                      <a:alpha val="74998"/>
                    </a:schemeClr>
                  </a:outerShdw>
                </a:effectLst>
              </a14:hiddenEffects>
            </a:ext>
          </a:extLst>
        </p:spPr>
      </p:cxnSp>
      <p:sp>
        <p:nvSpPr>
          <p:cNvPr id="26" name="Segnaposto contenuto 2"/>
          <p:cNvSpPr>
            <a:spLocks noGrp="1"/>
          </p:cNvSpPr>
          <p:nvPr>
            <p:ph idx="1"/>
          </p:nvPr>
        </p:nvSpPr>
        <p:spPr>
          <a:xfrm>
            <a:off x="14280232" y="1676400"/>
            <a:ext cx="9471943" cy="7425617"/>
          </a:xfrm>
        </p:spPr>
        <p:txBody>
          <a:bodyPr/>
          <a:lstStyle/>
          <a:p>
            <a:r>
              <a:rPr lang="it-IT" sz="3600" dirty="0" smtClean="0"/>
              <a:t>Eureka inside PWS</a:t>
            </a:r>
          </a:p>
          <a:p>
            <a:r>
              <a:rPr lang="it-IT" sz="3600" dirty="0" smtClean="0"/>
              <a:t>Eureka </a:t>
            </a:r>
            <a:r>
              <a:rPr lang="it-IT" sz="3600" dirty="0" err="1" smtClean="0"/>
              <a:t>uses</a:t>
            </a:r>
            <a:r>
              <a:rPr lang="it-IT" sz="3600" dirty="0" smtClean="0"/>
              <a:t> the PWS </a:t>
            </a:r>
            <a:r>
              <a:rPr lang="it-IT" sz="3600" dirty="0" err="1" smtClean="0"/>
              <a:t>features</a:t>
            </a:r>
            <a:r>
              <a:rPr lang="it-IT" sz="3600" dirty="0" smtClean="0"/>
              <a:t> of </a:t>
            </a:r>
            <a:r>
              <a:rPr lang="it-IT" sz="3600" dirty="0" err="1" smtClean="0"/>
              <a:t>dynamical</a:t>
            </a:r>
            <a:r>
              <a:rPr lang="it-IT" sz="3600" dirty="0" smtClean="0"/>
              <a:t> </a:t>
            </a:r>
            <a:r>
              <a:rPr lang="it-IT" sz="3600" dirty="0" err="1" smtClean="0"/>
              <a:t>allocated</a:t>
            </a:r>
            <a:r>
              <a:rPr lang="it-IT" sz="3600" dirty="0" smtClean="0"/>
              <a:t> </a:t>
            </a:r>
            <a:r>
              <a:rPr lang="it-IT" sz="3600" dirty="0" err="1" smtClean="0"/>
              <a:t>ports</a:t>
            </a:r>
            <a:r>
              <a:rPr lang="it-IT" sz="3600" dirty="0" smtClean="0"/>
              <a:t> </a:t>
            </a:r>
          </a:p>
          <a:p>
            <a:r>
              <a:rPr lang="it-IT" sz="3600" dirty="0" err="1" smtClean="0"/>
              <a:t>It</a:t>
            </a:r>
            <a:r>
              <a:rPr lang="it-IT" sz="3600" dirty="0" smtClean="0"/>
              <a:t> </a:t>
            </a:r>
            <a:r>
              <a:rPr lang="it-IT" sz="3600" dirty="0" err="1" smtClean="0"/>
              <a:t>will</a:t>
            </a:r>
            <a:r>
              <a:rPr lang="it-IT" sz="3600" dirty="0" smtClean="0"/>
              <a:t> be </a:t>
            </a:r>
            <a:r>
              <a:rPr lang="it-IT" sz="3600" dirty="0" err="1" smtClean="0"/>
              <a:t>enought</a:t>
            </a:r>
            <a:r>
              <a:rPr lang="it-IT" sz="3600" dirty="0" smtClean="0"/>
              <a:t> to scale out an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of a </a:t>
            </a:r>
            <a:r>
              <a:rPr lang="it-IT" sz="3600" dirty="0" err="1" smtClean="0"/>
              <a:t>registred</a:t>
            </a:r>
            <a:r>
              <a:rPr lang="it-IT" sz="3600" dirty="0" smtClean="0"/>
              <a:t> service under Eureka and PWS </a:t>
            </a:r>
            <a:r>
              <a:rPr lang="it-IT" sz="3600" dirty="0" err="1" smtClean="0"/>
              <a:t>will</a:t>
            </a:r>
            <a:r>
              <a:rPr lang="it-IT" sz="3600" dirty="0" smtClean="0"/>
              <a:t> allocate new </a:t>
            </a:r>
            <a:r>
              <a:rPr lang="it-IT" sz="3600" dirty="0" err="1" smtClean="0"/>
              <a:t>port</a:t>
            </a:r>
            <a:r>
              <a:rPr lang="it-IT" sz="3600" dirty="0" smtClean="0"/>
              <a:t> </a:t>
            </a:r>
            <a:r>
              <a:rPr lang="it-IT" sz="3600" dirty="0" err="1" smtClean="0"/>
              <a:t>dinamically</a:t>
            </a:r>
            <a:r>
              <a:rPr lang="it-IT" sz="3600" dirty="0" smtClean="0"/>
              <a:t> and </a:t>
            </a:r>
            <a:r>
              <a:rPr lang="it-IT" sz="3600" dirty="0" err="1" smtClean="0"/>
              <a:t>then</a:t>
            </a:r>
            <a:r>
              <a:rPr lang="it-IT" sz="3600" dirty="0" smtClean="0"/>
              <a:t> </a:t>
            </a:r>
            <a:r>
              <a:rPr lang="it-IT" sz="3600" dirty="0" err="1" smtClean="0"/>
              <a:t>register</a:t>
            </a:r>
            <a:r>
              <a:rPr lang="it-IT" sz="3600" dirty="0" smtClean="0"/>
              <a:t> </a:t>
            </a:r>
            <a:r>
              <a:rPr lang="it-IT" sz="3600" dirty="0" err="1" smtClean="0"/>
              <a:t>themself</a:t>
            </a:r>
            <a:r>
              <a:rPr lang="it-IT" sz="3600" dirty="0" smtClean="0"/>
              <a:t> to the service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server</a:t>
            </a:r>
          </a:p>
          <a:p>
            <a:pPr marL="457200" lvl="1">
              <a:spcBef>
                <a:spcPts val="2100"/>
              </a:spcBef>
              <a:buFont typeface="Wingdings" pitchFamily="2" charset="2"/>
              <a:buChar char="§"/>
            </a:pPr>
            <a:r>
              <a:rPr lang="it-IT" sz="3600" dirty="0" smtClean="0"/>
              <a:t>The </a:t>
            </a:r>
            <a:r>
              <a:rPr lang="it-IT" sz="3600" dirty="0" err="1" smtClean="0"/>
              <a:t>two</a:t>
            </a:r>
            <a:r>
              <a:rPr lang="it-IT" sz="3600" dirty="0" smtClean="0"/>
              <a:t> </a:t>
            </a:r>
            <a:r>
              <a:rPr lang="it-IT" sz="3600" dirty="0"/>
              <a:t>cache and the </a:t>
            </a:r>
            <a:r>
              <a:rPr lang="it-IT" sz="3600" dirty="0" err="1"/>
              <a:t>hearthbeat</a:t>
            </a:r>
            <a:r>
              <a:rPr lang="it-IT" sz="3600" dirty="0"/>
              <a:t> </a:t>
            </a:r>
            <a:r>
              <a:rPr lang="it-IT" sz="3600" dirty="0" err="1"/>
              <a:t>makes</a:t>
            </a:r>
            <a:r>
              <a:rPr lang="it-IT" sz="3600" dirty="0"/>
              <a:t> a </a:t>
            </a:r>
            <a:r>
              <a:rPr lang="it-IT" sz="3600" dirty="0" err="1"/>
              <a:t>standalone</a:t>
            </a:r>
            <a:r>
              <a:rPr lang="it-IT" sz="3600" dirty="0"/>
              <a:t> eureka server configuration </a:t>
            </a:r>
            <a:r>
              <a:rPr lang="it-IT" sz="3600" dirty="0" err="1"/>
              <a:t>fairly</a:t>
            </a:r>
            <a:r>
              <a:rPr lang="it-IT" sz="3600" dirty="0"/>
              <a:t> </a:t>
            </a:r>
            <a:r>
              <a:rPr lang="it-IT" sz="3600" dirty="0" err="1"/>
              <a:t>resilient</a:t>
            </a:r>
            <a:r>
              <a:rPr lang="it-IT" sz="3600" dirty="0"/>
              <a:t> to </a:t>
            </a:r>
            <a:r>
              <a:rPr lang="it-IT" sz="3600" dirty="0" err="1"/>
              <a:t>failure</a:t>
            </a: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marL="0" indent="0">
              <a:buNone/>
            </a:pPr>
            <a:endParaRPr lang="it-IT" sz="3600" dirty="0"/>
          </a:p>
          <a:p>
            <a:pPr lvl="1"/>
            <a:endParaRPr lang="it-IT" sz="3600" dirty="0"/>
          </a:p>
          <a:p>
            <a:endParaRPr lang="it-IT" sz="3600" dirty="0"/>
          </a:p>
        </p:txBody>
      </p:sp>
      <p:sp>
        <p:nvSpPr>
          <p:cNvPr id="33" name="Rettangolo 32"/>
          <p:cNvSpPr/>
          <p:nvPr/>
        </p:nvSpPr>
        <p:spPr bwMode="auto">
          <a:xfrm>
            <a:off x="382687" y="2730105"/>
            <a:ext cx="5505127" cy="907132"/>
          </a:xfrm>
          <a:prstGeom prst="rect">
            <a:avLst/>
          </a:prstGeom>
          <a:solidFill>
            <a:schemeClr val="accent2">
              <a:lumMod val="20000"/>
              <a:lumOff val="80000"/>
            </a:schemeClr>
          </a:solidFill>
          <a:ln w="25400" cap="flat" cmpd="sng" algn="ctr">
            <a:solidFill>
              <a:srgbClr val="000000"/>
            </a:solidFill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4000" b="1" i="0" u="none" strike="noStrike" cap="none" normalizeH="0" baseline="0" dirty="0" err="1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Pivotal</a:t>
            </a:r>
            <a:r>
              <a:rPr kumimoji="0" lang="it-IT" sz="4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 Web Services</a:t>
            </a:r>
            <a:endParaRPr kumimoji="0" lang="it-IT" sz="4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730672299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7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</p:bldLst>
  </p:timing>
</p:sld>
</file>

<file path=ppt/slides/slide8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7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29" name="CasellaDiTesto 28"/>
          <p:cNvSpPr txBox="1"/>
          <p:nvPr/>
        </p:nvSpPr>
        <p:spPr>
          <a:xfrm>
            <a:off x="1462808" y="2609528"/>
            <a:ext cx="15816834" cy="34163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20:27:43.431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20:27:43.433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2016-09-19 20:27:43.438 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	(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42" name="Rettangolo 41"/>
          <p:cNvSpPr/>
          <p:nvPr/>
        </p:nvSpPr>
        <p:spPr bwMode="auto">
          <a:xfrm>
            <a:off x="1462808" y="2635046"/>
            <a:ext cx="1512168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1" name="CasellaDiTesto 40"/>
          <p:cNvSpPr txBox="1"/>
          <p:nvPr/>
        </p:nvSpPr>
        <p:spPr>
          <a:xfrm>
            <a:off x="1462808" y="6353944"/>
            <a:ext cx="2122307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[19/09/2016:20:28:45.667 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</p:txBody>
      </p:sp>
      <p:sp>
        <p:nvSpPr>
          <p:cNvPr id="43" name="Rettangolo 42"/>
          <p:cNvSpPr/>
          <p:nvPr/>
        </p:nvSpPr>
        <p:spPr bwMode="auto">
          <a:xfrm>
            <a:off x="1478052" y="6353944"/>
            <a:ext cx="15322460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4" name="Rettangolo 43"/>
          <p:cNvSpPr/>
          <p:nvPr/>
        </p:nvSpPr>
        <p:spPr bwMode="auto">
          <a:xfrm>
            <a:off x="2326904" y="8990087"/>
            <a:ext cx="8856984" cy="451643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40" name="CasellaDiTesto 39"/>
          <p:cNvSpPr txBox="1"/>
          <p:nvPr/>
        </p:nvSpPr>
        <p:spPr>
          <a:xfrm>
            <a:off x="1486400" y="9973074"/>
            <a:ext cx="16106200" cy="193899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2016.10.19.20.28.50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45" name="Rettangolo 44"/>
          <p:cNvSpPr/>
          <p:nvPr/>
        </p:nvSpPr>
        <p:spPr bwMode="auto">
          <a:xfrm>
            <a:off x="1429250" y="9960049"/>
            <a:ext cx="1488576" cy="178077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Segnaposto contenuto 2"/>
          <p:cNvSpPr txBox="1">
            <a:spLocks/>
          </p:cNvSpPr>
          <p:nvPr/>
        </p:nvSpPr>
        <p:spPr bwMode="auto">
          <a:xfrm>
            <a:off x="17449838" y="7468909"/>
            <a:ext cx="6237262" cy="3279979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err="1" smtClean="0"/>
              <a:t>Tomcat</a:t>
            </a:r>
            <a:r>
              <a:rPr lang="it-IT" sz="3600" dirty="0" smtClean="0"/>
              <a:t> container </a:t>
            </a:r>
            <a:r>
              <a:rPr lang="it-IT" sz="3600" dirty="0" err="1" smtClean="0"/>
              <a:t>correcly</a:t>
            </a:r>
            <a:r>
              <a:rPr lang="it-IT" sz="3600" dirty="0" smtClean="0"/>
              <a:t> </a:t>
            </a:r>
            <a:r>
              <a:rPr lang="it-IT" sz="3600" dirty="0" err="1" smtClean="0"/>
              <a:t>started</a:t>
            </a:r>
            <a:endParaRPr lang="it-IT" sz="3600" dirty="0" smtClean="0"/>
          </a:p>
          <a:p>
            <a:pPr lvl="1"/>
            <a:r>
              <a:rPr lang="it-IT" sz="3600" dirty="0" smtClean="0"/>
              <a:t>Client </a:t>
            </a:r>
            <a:r>
              <a:rPr lang="it-IT" sz="3600" dirty="0" err="1" smtClean="0"/>
              <a:t>invocation</a:t>
            </a:r>
            <a:r>
              <a:rPr lang="it-IT" sz="3600" dirty="0" smtClean="0"/>
              <a:t> </a:t>
            </a:r>
            <a:r>
              <a:rPr lang="it-IT" sz="3600" dirty="0" err="1" smtClean="0"/>
              <a:t>details</a:t>
            </a:r>
            <a:endParaRPr lang="it-IT" sz="3600" dirty="0" smtClean="0"/>
          </a:p>
          <a:p>
            <a:pPr lvl="1"/>
            <a:r>
              <a:rPr lang="it-IT" sz="3600" dirty="0" smtClean="0"/>
              <a:t>Service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</a:t>
            </a:r>
            <a:r>
              <a:rPr lang="it-IT" sz="3600" dirty="0" err="1" smtClean="0"/>
              <a:t>responding</a:t>
            </a:r>
            <a:r>
              <a:rPr lang="it-IT" sz="3600" dirty="0" smtClean="0"/>
              <a:t> (APP/0)</a:t>
            </a:r>
          </a:p>
          <a:p>
            <a:pPr marL="419100" lvl="1" indent="0">
              <a:buNone/>
            </a:pPr>
            <a:endParaRPr lang="it-IT" sz="3600" dirty="0" smtClean="0"/>
          </a:p>
        </p:txBody>
      </p:sp>
      <p:pic>
        <p:nvPicPr>
          <p:cNvPr id="1027" name="Picture 3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82808" y="1703462"/>
            <a:ext cx="6604292" cy="545021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2828236070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4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4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8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8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8" grpId="0" animBg="1"/>
      <p:bldP spid="42" grpId="0" animBg="1"/>
      <p:bldP spid="43" grpId="0" animBg="1"/>
      <p:bldP spid="44" grpId="0" animBg="1"/>
      <p:bldP spid="45" grpId="0" animBg="1"/>
    </p:bldLst>
  </p:timing>
</p:sld>
</file>

<file path=ppt/slides/slide8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Freccia a destra con strisce 7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9" name="Freccia a destra con strisce 8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rgbClr val="FF0000">
              <a:alpha val="61000"/>
            </a:srgb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endParaRPr kumimoji="0" lang="it-IT" sz="11200" b="0" i="0" u="none" strike="noStrike" cap="none" normalizeH="0" baseline="0">
              <a:ln>
                <a:noFill/>
              </a:ln>
              <a:solidFill>
                <a:srgbClr val="000000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0" name="CasellaDiTesto 9"/>
          <p:cNvSpPr txBox="1"/>
          <p:nvPr/>
        </p:nvSpPr>
        <p:spPr>
          <a:xfrm>
            <a:off x="1462808" y="2609528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21:27:43.431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s.b.c.e.t.TomcatEmbeddedServletContainer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Tomcat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on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(s): 8080 (http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21:27:43.433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c.n.e.EurekaDiscoveryClientConfiguration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Updating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port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to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8080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2016-10-19 21:27:43.438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INFO 17 --- </a:t>
            </a:r>
            <a:endParaRPr lang="it-IT" sz="2400" b="1" dirty="0" smtClean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main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i.l.microservice.Application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: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Started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Application in 18.953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seconds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(JVM 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running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 for 20.013)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x_forwarded_for:"54.86.233.33"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x_forwarded_proto:"http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"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vcap_request_id:b0cffe94-a597-42fe-500d-4e13585f8677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response_time:0.299727231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 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dirty="0">
              <a:latin typeface="Consolas"/>
            </a:endParaRPr>
          </a:p>
        </p:txBody>
      </p:sp>
      <p:sp>
        <p:nvSpPr>
          <p:cNvPr id="11" name="Rettangolo 10"/>
          <p:cNvSpPr/>
          <p:nvPr/>
        </p:nvSpPr>
        <p:spPr bwMode="auto">
          <a:xfrm>
            <a:off x="1462808" y="2635046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2" name="Rettangolo 11"/>
          <p:cNvSpPr/>
          <p:nvPr/>
        </p:nvSpPr>
        <p:spPr bwMode="auto">
          <a:xfrm>
            <a:off x="1491383" y="6225927"/>
            <a:ext cx="15788259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3" name="Rettangolo 12"/>
          <p:cNvSpPr/>
          <p:nvPr/>
        </p:nvSpPr>
        <p:spPr bwMode="auto">
          <a:xfrm>
            <a:off x="1462808" y="9470851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5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6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Start-up of the </a:t>
            </a:r>
            <a:r>
              <a:rPr lang="it-IT" sz="3600" dirty="0" err="1" smtClean="0"/>
              <a:t>second</a:t>
            </a:r>
            <a:r>
              <a:rPr lang="it-IT" sz="3600" dirty="0" smtClean="0"/>
              <a:t> </a:t>
            </a:r>
            <a:r>
              <a:rPr lang="it-IT" sz="3600" dirty="0" err="1" smtClean="0"/>
              <a:t>instance</a:t>
            </a:r>
            <a:r>
              <a:rPr lang="it-IT" sz="3600" dirty="0" smtClean="0"/>
              <a:t> (APP/1)</a:t>
            </a:r>
          </a:p>
          <a:p>
            <a:pPr lvl="1"/>
            <a:r>
              <a:rPr lang="it-IT" sz="3600" dirty="0" err="1" smtClean="0"/>
              <a:t>Evidence</a:t>
            </a:r>
            <a:r>
              <a:rPr lang="it-IT" sz="3600" dirty="0" smtClean="0"/>
              <a:t> of the Eureka </a:t>
            </a:r>
            <a:r>
              <a:rPr lang="it-IT" sz="3600" dirty="0" err="1" smtClean="0"/>
              <a:t>Discovery</a:t>
            </a:r>
            <a:r>
              <a:rPr lang="it-IT" sz="3600" dirty="0" smtClean="0"/>
              <a:t> configuration</a:t>
            </a:r>
          </a:p>
        </p:txBody>
      </p:sp>
      <p:pic>
        <p:nvPicPr>
          <p:cNvPr id="2050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  <p:sp>
        <p:nvSpPr>
          <p:cNvPr id="17" name="Rettangolo 16"/>
          <p:cNvSpPr/>
          <p:nvPr/>
        </p:nvSpPr>
        <p:spPr bwMode="auto">
          <a:xfrm>
            <a:off x="1477095" y="3742124"/>
            <a:ext cx="15816834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437898945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1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2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0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  <p:animEffect transition="in" filter="fade">
                                      <p:cBhvr>
                                        <p:cTn id="23" dur="500"/>
                                        <p:tgtEl>
                                          <p:spTgt spid="9"/>
                                        </p:tgtEl>
                                      </p:cBhvr>
                                    </p:animEffec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9" grpId="0" animBg="1"/>
      <p:bldP spid="11" grpId="0" animBg="1"/>
      <p:bldP spid="12" grpId="0" animBg="1"/>
      <p:bldP spid="13" grpId="0" animBg="1"/>
      <p:bldP spid="17" grpId="0" animBg="1"/>
    </p:bldLst>
  </p:timing>
</p:sld>
</file>

<file path=ppt/slides/slide8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9" name="CasellaDiTesto 28"/>
          <p:cNvSpPr txBox="1"/>
          <p:nvPr/>
        </p:nvSpPr>
        <p:spPr>
          <a:xfrm>
            <a:off x="1462808" y="2602523"/>
            <a:ext cx="15816834" cy="895629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RTR/2]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19/10/2016:20:28:45.667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10.10.66.180:64424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………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index:1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2016.10.19.20.28.50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 smtClean="0">
                <a:solidFill>
                  <a:srgbClr val="0070C0"/>
                </a:solidFill>
                <a:latin typeface="Consolas"/>
              </a:rPr>
              <a:t>APP/1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]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[RTR/3] [OUT] 06-bookABatterySERVICE4EUREKA.cfapps.io - [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19/10/2016:20:28:47.969 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+0000]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"GET /</a:t>
            </a:r>
            <a:r>
              <a:rPr lang="it-IT" sz="2400" b="1" dirty="0" err="1">
                <a:solidFill>
                  <a:srgbClr val="00B050"/>
                </a:solidFill>
                <a:latin typeface="Consolas"/>
              </a:rPr>
              <a:t>bookABattery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/list HTTP/1.1" 200 0 1485 "-" "Java/1.8.0_101" 10.10.66.180:2509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 ………</a:t>
            </a:r>
            <a:r>
              <a:rPr lang="it-IT" sz="2400" b="1" dirty="0" smtClean="0">
                <a:solidFill>
                  <a:srgbClr val="00B050"/>
                </a:solidFill>
                <a:latin typeface="Consolas"/>
              </a:rPr>
              <a:t> </a:t>
            </a:r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app_id:e33d3d68-2efb-41db-8ac5-d61d43c4af3f 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index:0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2016.10.19.20.28.55	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 CALLED BOOKING LIST ***********</a:t>
            </a: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>[</a:t>
            </a:r>
            <a:r>
              <a:rPr lang="it-IT" sz="2400" b="1" dirty="0">
                <a:solidFill>
                  <a:srgbClr val="FF0000"/>
                </a:solidFill>
                <a:latin typeface="Consolas"/>
              </a:rPr>
              <a:t>APP/0</a:t>
            </a:r>
            <a:r>
              <a:rPr lang="it-IT" sz="2400" b="1" dirty="0">
                <a:solidFill>
                  <a:srgbClr val="00B050"/>
                </a:solidFill>
                <a:latin typeface="Consolas"/>
              </a:rPr>
              <a:t>] [OUT] ******************************************************************</a:t>
            </a:r>
          </a:p>
          <a:p>
            <a:endParaRPr lang="it-IT" sz="2400" b="1" dirty="0">
              <a:solidFill>
                <a:srgbClr val="00B050"/>
              </a:solidFill>
              <a:latin typeface="Consolas"/>
            </a:endParaRPr>
          </a:p>
          <a:p>
            <a:r>
              <a:rPr lang="it-IT" sz="2400" b="1" dirty="0">
                <a:solidFill>
                  <a:srgbClr val="00B050"/>
                </a:solidFill>
                <a:latin typeface="Consolas"/>
              </a:rPr>
              <a:t/>
            </a:r>
            <a:br>
              <a:rPr lang="it-IT" sz="2400" b="1" dirty="0">
                <a:solidFill>
                  <a:srgbClr val="00B050"/>
                </a:solidFill>
                <a:latin typeface="Consolas"/>
              </a:rPr>
            </a:br>
            <a:endParaRPr lang="it-IT" sz="2400" b="1" dirty="0">
              <a:solidFill>
                <a:srgbClr val="00B050"/>
              </a:solidFill>
              <a:latin typeface="Consolas"/>
            </a:endParaRPr>
          </a:p>
        </p:txBody>
      </p:sp>
      <p:sp>
        <p:nvSpPr>
          <p:cNvPr id="5" name="Rettangolo 4"/>
          <p:cNvSpPr/>
          <p:nvPr/>
        </p:nvSpPr>
        <p:spPr bwMode="auto">
          <a:xfrm>
            <a:off x="1462808" y="2635046"/>
            <a:ext cx="17713968" cy="903287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6" name="Rettangolo 5"/>
          <p:cNvSpPr/>
          <p:nvPr/>
        </p:nvSpPr>
        <p:spPr bwMode="auto">
          <a:xfrm>
            <a:off x="1462808" y="4729758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7" name="Rettangolo 6"/>
          <p:cNvSpPr/>
          <p:nvPr/>
        </p:nvSpPr>
        <p:spPr bwMode="auto">
          <a:xfrm>
            <a:off x="1462808" y="8796486"/>
            <a:ext cx="1440160" cy="1944216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9" name="Rettangolo 8"/>
          <p:cNvSpPr/>
          <p:nvPr/>
        </p:nvSpPr>
        <p:spPr bwMode="auto">
          <a:xfrm>
            <a:off x="2200418" y="4050448"/>
            <a:ext cx="9055478" cy="559872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0" name="Rettangolo 9"/>
          <p:cNvSpPr/>
          <p:nvPr/>
        </p:nvSpPr>
        <p:spPr bwMode="auto">
          <a:xfrm>
            <a:off x="2309664" y="7723899"/>
            <a:ext cx="9055478" cy="819708"/>
          </a:xfrm>
          <a:prstGeom prst="rect">
            <a:avLst/>
          </a:prstGeom>
          <a:solidFill>
            <a:schemeClr val="tx1">
              <a:lumMod val="65000"/>
              <a:lumOff val="35000"/>
              <a:alpha val="26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t" anchorCtr="0" compatLnSpc="1">
            <a:prstTxWarp prst="textNoShape">
              <a:avLst/>
            </a:prstTxWarp>
          </a:bodyPr>
          <a:lstStyle/>
          <a:p>
            <a:pPr algn="ctr" eaLnBrk="1" hangingPunct="1"/>
            <a:endParaRPr lang="it-IT">
              <a:ea typeface="ヒラギノ角ゴ ProN W3" charset="0"/>
              <a:cs typeface="ヒラギノ角ゴ ProN W3" charset="0"/>
            </a:endParaRPr>
          </a:p>
        </p:txBody>
      </p:sp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smtClean="0"/>
              <a:t>PWS: service </a:t>
            </a:r>
            <a:r>
              <a:rPr lang="it-IT" dirty="0" err="1" smtClean="0"/>
              <a:t>instance</a:t>
            </a:r>
            <a:r>
              <a:rPr lang="it-IT" dirty="0" smtClean="0"/>
              <a:t> scale up and </a:t>
            </a:r>
            <a:r>
              <a:rPr lang="it-IT" dirty="0" err="1" smtClean="0"/>
              <a:t>load</a:t>
            </a:r>
            <a:r>
              <a:rPr lang="it-IT" dirty="0" smtClean="0"/>
              <a:t> </a:t>
            </a:r>
            <a:r>
              <a:rPr lang="it-IT" dirty="0" err="1" smtClean="0"/>
              <a:t>balancing</a:t>
            </a:r>
            <a:r>
              <a:rPr lang="it-IT" dirty="0" smtClean="0"/>
              <a:t> </a:t>
            </a:r>
            <a:endParaRPr lang="it-IT" dirty="0"/>
          </a:p>
        </p:txBody>
      </p:sp>
      <p:sp>
        <p:nvSpPr>
          <p:cNvPr id="13" name="Freccia a destra con strisce 12"/>
          <p:cNvSpPr/>
          <p:nvPr/>
        </p:nvSpPr>
        <p:spPr bwMode="auto">
          <a:xfrm>
            <a:off x="22201112" y="10748888"/>
            <a:ext cx="1656184" cy="1077664"/>
          </a:xfrm>
          <a:prstGeom prst="stripedRightArrow">
            <a:avLst/>
          </a:prstGeom>
          <a:solidFill>
            <a:schemeClr val="accent2">
              <a:lumMod val="60000"/>
              <a:lumOff val="40000"/>
              <a:alpha val="61000"/>
            </a:schemeClr>
          </a:solidFill>
          <a:ln w="25400" cap="flat" cmpd="sng" algn="ctr">
            <a:noFill/>
            <a:prstDash val="solid"/>
            <a:round/>
            <a:headEnd type="none" w="med" len="med"/>
            <a:tailEnd type="none" w="med" len="med"/>
          </a:ln>
          <a:effectLst/>
          <a:extLst/>
        </p:spPr>
        <p:txBody>
          <a:bodyPr vert="horz" wrap="square" lIns="91440" tIns="45720" rIns="91440" bIns="45720" numCol="1" rtlCol="0" anchor="ctr" anchorCtr="0" compatLnSpc="1">
            <a:prstTxWarp prst="textNoShape">
              <a:avLst/>
            </a:prstTxWarp>
          </a:bodyPr>
          <a:lstStyle/>
          <a:p>
            <a:pPr marL="0" marR="0" indent="0" algn="ctr" defTabSz="914400" rtl="0" eaLnBrk="1" fontAlgn="base" latinLnBrk="0" hangingPunct="1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</a:pPr>
            <a:r>
              <a:rPr kumimoji="0" lang="it-IT" sz="2000" b="1" i="0" u="none" strike="noStrike" cap="none" normalizeH="0" baseline="0" dirty="0" smtClean="0">
                <a:ln>
                  <a:noFill/>
                </a:ln>
                <a:solidFill>
                  <a:schemeClr val="bg1"/>
                </a:solidFill>
                <a:effectLst/>
                <a:latin typeface="Gill Sans" charset="0"/>
                <a:ea typeface="ヒラギノ角ゴ ProN W3" charset="0"/>
                <a:cs typeface="ヒラギノ角ゴ ProN W3" charset="0"/>
                <a:sym typeface="Gill Sans" charset="0"/>
              </a:rPr>
              <a:t>DEMO</a:t>
            </a:r>
            <a:endParaRPr kumimoji="0" lang="it-IT" sz="2000" b="1" i="0" u="none" strike="noStrike" cap="none" normalizeH="0" baseline="0" dirty="0">
              <a:ln>
                <a:noFill/>
              </a:ln>
              <a:solidFill>
                <a:schemeClr val="bg1"/>
              </a:solidFill>
              <a:effectLst/>
              <a:latin typeface="Gill Sans" charset="0"/>
              <a:ea typeface="ヒラギノ角ゴ ProN W3" charset="0"/>
              <a:cs typeface="ヒラギノ角ゴ ProN W3" charset="0"/>
              <a:sym typeface="Gill Sans" charset="0"/>
            </a:endParaRPr>
          </a:p>
        </p:txBody>
      </p:sp>
      <p:sp>
        <p:nvSpPr>
          <p:cNvPr id="14" name="Segnaposto contenuto 2"/>
          <p:cNvSpPr txBox="1">
            <a:spLocks/>
          </p:cNvSpPr>
          <p:nvPr/>
        </p:nvSpPr>
        <p:spPr bwMode="auto">
          <a:xfrm>
            <a:off x="17449838" y="7468910"/>
            <a:ext cx="6237262" cy="3279978"/>
          </a:xfrm>
          <a:prstGeom prst="rect">
            <a:avLst/>
          </a:prstGeom>
          <a:noFill/>
          <a:ln>
            <a:noFill/>
          </a:ln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rgbClr val="000000"/>
                </a:solidFill>
                <a:miter lim="800000"/>
                <a:headEnd/>
                <a:tailEnd/>
              </a14:hiddenLine>
            </a:ext>
          </a:extLst>
        </p:spPr>
        <p:txBody>
          <a:bodyPr vert="horz" wrap="square" lIns="38100" tIns="38100" rIns="38100" bIns="38100" numCol="1" anchor="t" anchorCtr="0" compatLnSpc="1">
            <a:prstTxWarp prst="textNoShape">
              <a:avLst/>
            </a:prstTxWarp>
          </a:bodyPr>
          <a:lstStyle>
            <a:lvl1pPr marL="457200" indent="-457200" algn="l" rtl="0" eaLnBrk="0" fontAlgn="base" hangingPunct="0">
              <a:lnSpc>
                <a:spcPct val="90000"/>
              </a:lnSpc>
              <a:spcBef>
                <a:spcPts val="21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Wingdings" pitchFamily="2" charset="2"/>
              <a:buChar char="§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1pPr>
            <a:lvl2pPr marL="876300" indent="-457200" algn="l" rtl="0" eaLnBrk="0" fontAlgn="base" hangingPunct="0">
              <a:lnSpc>
                <a:spcPct val="90000"/>
              </a:lnSpc>
              <a:spcBef>
                <a:spcPts val="19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2pPr>
            <a:lvl3pPr marL="1333500" indent="-457200" algn="l" rtl="0" eaLnBrk="0" fontAlgn="base" hangingPunct="0">
              <a:lnSpc>
                <a:spcPct val="90000"/>
              </a:lnSpc>
              <a:spcBef>
                <a:spcPts val="16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3pPr>
            <a:lvl4pPr marL="17907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4pPr>
            <a:lvl5pPr marL="2247900" indent="-457200" algn="l" rtl="0" eaLnBrk="0" fontAlgn="base" hangingPunct="0">
              <a:lnSpc>
                <a:spcPct val="90000"/>
              </a:lnSpc>
              <a:spcBef>
                <a:spcPts val="1300"/>
              </a:spcBef>
              <a:spcAft>
                <a:spcPct val="0"/>
              </a:spcAft>
              <a:buClr>
                <a:srgbClr val="510C76"/>
              </a:buClr>
              <a:buSzPct val="100000"/>
              <a:buFont typeface="Arial" pitchFamily="34" charset="0"/>
              <a:buChar char="-"/>
              <a:defRPr sz="4000">
                <a:solidFill>
                  <a:schemeClr val="tx1"/>
                </a:solidFill>
                <a:latin typeface="+mn-lt"/>
                <a:ea typeface="+mn-ea"/>
                <a:cs typeface="+mn-cs"/>
                <a:sym typeface="Arial" pitchFamily="34" charset="0"/>
              </a:defRPr>
            </a:lvl5pPr>
            <a:lvl6pPr marL="27051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6pPr>
            <a:lvl7pPr marL="31623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7pPr>
            <a:lvl8pPr marL="36195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8pPr>
            <a:lvl9pPr marL="4076700" indent="-457200" algn="l" rtl="0" fontAlgn="base">
              <a:spcBef>
                <a:spcPts val="1300"/>
              </a:spcBef>
              <a:spcAft>
                <a:spcPct val="0"/>
              </a:spcAft>
              <a:buClr>
                <a:srgbClr val="D3002D"/>
              </a:buClr>
              <a:buSzPct val="100000"/>
              <a:buFont typeface="Arial" charset="0"/>
              <a:buChar char="-"/>
              <a:defRPr sz="4800">
                <a:solidFill>
                  <a:schemeClr val="tx1"/>
                </a:solidFill>
                <a:latin typeface="+mn-lt"/>
                <a:ea typeface="+mn-ea"/>
                <a:cs typeface="+mn-cs"/>
                <a:sym typeface="Arial" charset="0"/>
              </a:defRPr>
            </a:lvl9pPr>
          </a:lstStyle>
          <a:p>
            <a:r>
              <a:rPr lang="it-IT" sz="3600" b="1" dirty="0" smtClean="0"/>
              <a:t>PWS </a:t>
            </a:r>
            <a:r>
              <a:rPr lang="it-IT" sz="3600" b="1" dirty="0" err="1" smtClean="0"/>
              <a:t>balancing</a:t>
            </a:r>
            <a:r>
              <a:rPr lang="it-IT" sz="3600" b="1" dirty="0" smtClean="0"/>
              <a:t> </a:t>
            </a:r>
            <a:r>
              <a:rPr lang="it-IT" sz="3600" b="1" dirty="0" err="1" smtClean="0"/>
              <a:t>evidence</a:t>
            </a:r>
            <a:endParaRPr lang="it-IT" sz="3600" b="1" dirty="0" smtClean="0"/>
          </a:p>
          <a:p>
            <a:pPr lvl="1"/>
            <a:r>
              <a:rPr lang="it-IT" sz="3600" dirty="0" smtClean="0"/>
              <a:t>Request are </a:t>
            </a:r>
            <a:r>
              <a:rPr lang="it-IT" sz="3600" dirty="0" err="1" smtClean="0"/>
              <a:t>balanced</a:t>
            </a:r>
            <a:r>
              <a:rPr lang="it-IT" sz="3600" dirty="0" smtClean="0"/>
              <a:t> </a:t>
            </a:r>
            <a:r>
              <a:rPr lang="it-IT" sz="3600" dirty="0" err="1" smtClean="0"/>
              <a:t>between</a:t>
            </a:r>
            <a:r>
              <a:rPr lang="it-IT" sz="3600" dirty="0" smtClean="0"/>
              <a:t> APP/1 and APP/0</a:t>
            </a:r>
          </a:p>
        </p:txBody>
      </p:sp>
      <p:pic>
        <p:nvPicPr>
          <p:cNvPr id="15" name="Picture 2"/>
          <p:cNvPicPr>
            <a:picLocks noChangeAspect="1" noChangeArrowheads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279642" y="1457400"/>
            <a:ext cx="7110832" cy="5872786"/>
          </a:xfrm>
          <a:prstGeom prst="rect">
            <a:avLst/>
          </a:prstGeom>
          <a:noFill/>
          <a:ln>
            <a:noFill/>
          </a:ln>
          <a:effectLst/>
          <a:extLst>
            <a:ext uri="{909E8E84-426E-40DD-AFC4-6F175D3DCCD1}">
              <a14:hiddenFill xmlns:a14="http://schemas.microsoft.com/office/drawing/2010/main">
                <a:solidFill>
                  <a:schemeClr val="accent1"/>
                </a:solidFill>
              </a14:hiddenFill>
            </a:ext>
            <a:ext uri="{91240B29-F687-4F45-9708-019B960494DF}">
              <a14:hiddenLine xmlns:a14="http://schemas.microsoft.com/office/drawing/2010/main" w="9525">
                <a:solidFill>
                  <a:schemeClr val="tx1"/>
                </a:solidFill>
                <a:miter lim="800000"/>
                <a:headEnd/>
                <a:tailEnd/>
              </a14:hiddenLine>
            </a:ext>
            <a:ext uri="{AF507438-7753-43E0-B8FC-AC1667EBCBE1}">
              <a14:hiddenEffects xmlns:a14="http://schemas.microsoft.com/office/drawing/2010/main">
                <a:effectLst>
                  <a:outerShdw dist="35921" dir="2700000" algn="ctr" rotWithShape="0">
                    <a:schemeClr val="bg2"/>
                  </a:outerShdw>
                </a:effectLst>
              </a14:hiddenEffects>
            </a:ext>
          </a:extLst>
        </p:spPr>
      </p:pic>
    </p:spTree>
    <p:extLst>
      <p:ext uri="{BB962C8B-B14F-4D97-AF65-F5344CB8AC3E}">
        <p14:creationId xmlns:p14="http://schemas.microsoft.com/office/powerpoint/2010/main" val="3952480613"/>
      </p:ext>
    </p:extLst>
  </p:cSld>
  <p:clrMapOvr>
    <a:masterClrMapping/>
  </p:clrMapOvr>
  <p:transition/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5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7" fill="hold">
                      <p:stCondLst>
                        <p:cond delay="indefinite"/>
                      </p:stCondLst>
                      <p:childTnLst>
                        <p:par>
                          <p:cTn id="8" fill="hold">
                            <p:stCondLst>
                              <p:cond delay="0"/>
                            </p:stCondLst>
                            <p:childTnLst>
                              <p:par>
                                <p:cTn id="9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0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9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1" fill="hold">
                      <p:stCondLst>
                        <p:cond delay="indefinite"/>
                      </p:stCondLst>
                      <p:childTnLst>
                        <p:par>
                          <p:cTn id="12" fill="hold">
                            <p:stCondLst>
                              <p:cond delay="0"/>
                            </p:stCondLst>
                            <p:childTnLst>
                              <p:par>
                                <p:cTn id="13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4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6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5" fill="hold">
                      <p:stCondLst>
                        <p:cond delay="indefinite"/>
                      </p:stCondLst>
                      <p:childTnLst>
                        <p:par>
                          <p:cTn id="16" fill="hold">
                            <p:stCondLst>
                              <p:cond delay="0"/>
                            </p:stCondLst>
                            <p:childTnLst>
                              <p:par>
                                <p:cTn id="17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18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0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19" fill="hold">
                      <p:stCondLst>
                        <p:cond delay="indefinite"/>
                      </p:stCondLst>
                      <p:childTnLst>
                        <p:par>
                          <p:cTn id="20" fill="hold">
                            <p:stCondLst>
                              <p:cond delay="0"/>
                            </p:stCondLst>
                            <p:childTnLst>
                              <p:par>
                                <p:cTn id="21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2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7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  <p:par>
                    <p:cTn id="23" fill="hold">
                      <p:stCondLst>
                        <p:cond delay="indefinite"/>
                      </p:stCondLst>
                      <p:childTnLst>
                        <p:par>
                          <p:cTn id="24" fill="hold">
                            <p:stCondLst>
                              <p:cond delay="0"/>
                            </p:stCondLst>
                            <p:childTnLst>
                              <p:par>
                                <p:cTn id="25" presetID="1" presetClass="entr" presetSubtype="0" fill="hold" grpId="0" nodeType="clickEffect">
                                  <p:stCondLst>
                                    <p:cond delay="0"/>
                                  </p:stCondLst>
                                  <p:childTnLst>
                                    <p:set>
                                      <p:cBhvr>
                                        <p:cTn id="26" dur="1" fill="hold">
                                          <p:stCondLst>
                                            <p:cond delay="0"/>
                                          </p:stCondLst>
                                        </p:cTn>
                                        <p:tgtEl>
                                          <p:spTgt spid="13"/>
                                        </p:tgtEl>
                                        <p:attrNameLst>
                                          <p:attrName>style.visibility</p:attrName>
                                        </p:attrNameLst>
                                      </p:cBhvr>
                                      <p:to>
                                        <p:strVal val="visible"/>
                                      </p:to>
                                    </p:set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</p:childTnLst>
        </p:cTn>
      </p:par>
    </p:tnLst>
    <p:bldLst>
      <p:bldP spid="5" grpId="0" animBg="1"/>
      <p:bldP spid="6" grpId="0" animBg="1"/>
      <p:bldP spid="7" grpId="0" animBg="1"/>
      <p:bldP spid="9" grpId="0" animBg="1"/>
      <p:bldP spid="10" grpId="0" animBg="1"/>
      <p:bldP spid="13" grpId="0" animBg="1"/>
    </p:bldLst>
  </p:timing>
</p:sld>
</file>

<file path=ppt/slides/slide8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</p:spTree>
    <p:extLst>
      <p:ext uri="{BB962C8B-B14F-4D97-AF65-F5344CB8AC3E}">
        <p14:creationId xmlns:p14="http://schemas.microsoft.com/office/powerpoint/2010/main" val="3002485947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299"/>
            <a:ext cx="23134637" cy="1720579"/>
          </a:xfrm>
        </p:spPr>
        <p:txBody>
          <a:bodyPr/>
          <a:lstStyle/>
          <a:p>
            <a:r>
              <a:rPr lang="it-IT" dirty="0" err="1" smtClean="0"/>
              <a:t>Conclusions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905000"/>
            <a:ext cx="23134637" cy="9934128"/>
          </a:xfrm>
        </p:spPr>
        <p:txBody>
          <a:bodyPr/>
          <a:lstStyle/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/>
              <a:t> </a:t>
            </a:r>
            <a:r>
              <a:rPr lang="it-IT" sz="3200" dirty="0" smtClean="0"/>
              <a:t>a microservices </a:t>
            </a:r>
            <a:r>
              <a:rPr lang="it-IT" sz="3200" dirty="0"/>
              <a:t>Spring </a:t>
            </a:r>
            <a:r>
              <a:rPr lang="it-IT" sz="3200" dirty="0" err="1"/>
              <a:t>Boot</a:t>
            </a:r>
            <a:r>
              <a:rPr lang="it-IT" sz="3200" dirty="0"/>
              <a:t> </a:t>
            </a:r>
            <a:r>
              <a:rPr lang="it-IT" sz="3200" dirty="0" err="1"/>
              <a:t>based</a:t>
            </a:r>
            <a:r>
              <a:rPr lang="it-IT" sz="3200" dirty="0"/>
              <a:t> </a:t>
            </a:r>
            <a:r>
              <a:rPr lang="it-IT" sz="3200" dirty="0" err="1"/>
              <a:t>simple</a:t>
            </a:r>
            <a:r>
              <a:rPr lang="it-IT" sz="3200" dirty="0"/>
              <a:t> </a:t>
            </a:r>
            <a:r>
              <a:rPr lang="it-IT" sz="3200" dirty="0" smtClean="0"/>
              <a:t> </a:t>
            </a:r>
            <a:r>
              <a:rPr lang="it-IT" sz="3200" dirty="0" err="1" smtClean="0"/>
              <a:t>architecture</a:t>
            </a:r>
            <a:r>
              <a:rPr lang="it-IT" sz="3200" dirty="0" smtClean="0"/>
              <a:t> and </a:t>
            </a:r>
            <a:r>
              <a:rPr lang="it-IT" sz="3200" dirty="0" err="1" smtClean="0"/>
              <a:t>its</a:t>
            </a:r>
            <a:r>
              <a:rPr lang="it-IT" sz="3200" dirty="0" smtClean="0"/>
              <a:t>  </a:t>
            </a:r>
            <a:r>
              <a:rPr lang="it-IT" sz="3200" dirty="0" err="1" smtClean="0"/>
              <a:t>lifecycle</a:t>
            </a:r>
            <a:r>
              <a:rPr lang="it-IT" sz="3200" dirty="0" smtClean="0"/>
              <a:t> </a:t>
            </a:r>
            <a:r>
              <a:rPr lang="it-IT" sz="3200" dirty="0" err="1" smtClean="0"/>
              <a:t>development</a:t>
            </a:r>
            <a:r>
              <a:rPr lang="it-IT" sz="3200" dirty="0" smtClean="0"/>
              <a:t> </a:t>
            </a:r>
          </a:p>
          <a:p>
            <a:r>
              <a:rPr lang="en-US" sz="3200" strike="sngStrike" dirty="0" smtClean="0"/>
              <a:t>Create, </a:t>
            </a:r>
            <a:r>
              <a:rPr lang="en-US" sz="3200" strike="sngStrike" dirty="0"/>
              <a:t>unit-test, and manage data microservices in isolation</a:t>
            </a:r>
          </a:p>
          <a:p>
            <a:r>
              <a:rPr lang="it-IT" sz="3200" dirty="0" smtClean="0"/>
              <a:t>A Database per service </a:t>
            </a:r>
            <a:r>
              <a:rPr lang="it-IT" sz="3200" dirty="0" err="1" smtClean="0"/>
              <a:t>poliglot</a:t>
            </a:r>
            <a:r>
              <a:rPr lang="it-IT" sz="3200" dirty="0" smtClean="0"/>
              <a:t>  </a:t>
            </a:r>
            <a:r>
              <a:rPr lang="it-IT" sz="3200" dirty="0" err="1" smtClean="0"/>
              <a:t>persistance</a:t>
            </a:r>
            <a:r>
              <a:rPr lang="it-IT" sz="3200" dirty="0" smtClean="0"/>
              <a:t> pattern </a:t>
            </a:r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Event</a:t>
            </a:r>
            <a:r>
              <a:rPr lang="it-IT" sz="3200" dirty="0" smtClean="0"/>
              <a:t> </a:t>
            </a:r>
            <a:r>
              <a:rPr lang="it-IT" sz="3200" dirty="0" err="1" smtClean="0"/>
              <a:t>Dirven</a:t>
            </a:r>
            <a:r>
              <a:rPr lang="it-IT" sz="3200" dirty="0" smtClean="0"/>
              <a:t> Architecture </a:t>
            </a:r>
          </a:p>
          <a:p>
            <a:r>
              <a:rPr lang="it-IT" sz="3200" dirty="0" err="1" smtClean="0"/>
              <a:t>Implementing</a:t>
            </a:r>
            <a:r>
              <a:rPr lang="it-IT" sz="3200" dirty="0" smtClean="0"/>
              <a:t> </a:t>
            </a:r>
            <a:r>
              <a:rPr lang="it-IT" sz="3200" dirty="0" err="1" smtClean="0"/>
              <a:t>two</a:t>
            </a:r>
            <a:r>
              <a:rPr lang="it-IT" sz="3200" dirty="0" smtClean="0"/>
              <a:t> </a:t>
            </a:r>
            <a:r>
              <a:rPr lang="it-IT" sz="3200" dirty="0" err="1" smtClean="0"/>
              <a:t>important</a:t>
            </a:r>
            <a:r>
              <a:rPr lang="it-IT" sz="3200" dirty="0" smtClean="0"/>
              <a:t> pattern of the </a:t>
            </a:r>
            <a:r>
              <a:rPr lang="it-IT" sz="3200" dirty="0" err="1" smtClean="0"/>
              <a:t>microservice’s</a:t>
            </a:r>
            <a:r>
              <a:rPr lang="it-IT" sz="3200" dirty="0" smtClean="0"/>
              <a:t> design: service </a:t>
            </a:r>
            <a:r>
              <a:rPr lang="it-IT" sz="3200" dirty="0" err="1" smtClean="0"/>
              <a:t>discovery</a:t>
            </a:r>
            <a:r>
              <a:rPr lang="it-IT" sz="3200" dirty="0" smtClean="0"/>
              <a:t> and client side </a:t>
            </a:r>
            <a:r>
              <a:rPr lang="it-IT" sz="3200" dirty="0" err="1" smtClean="0"/>
              <a:t>load</a:t>
            </a:r>
            <a:r>
              <a:rPr lang="it-IT" sz="3200" dirty="0" smtClean="0"/>
              <a:t> </a:t>
            </a:r>
            <a:r>
              <a:rPr lang="it-IT" sz="3200" dirty="0" err="1" smtClean="0"/>
              <a:t>balancing</a:t>
            </a:r>
            <a:endParaRPr lang="it-IT" sz="3200" dirty="0" smtClean="0"/>
          </a:p>
          <a:p>
            <a:r>
              <a:rPr lang="it-IT" sz="3200" dirty="0" smtClean="0"/>
              <a:t>A </a:t>
            </a:r>
            <a:r>
              <a:rPr lang="it-IT" sz="3200" dirty="0" err="1" smtClean="0"/>
              <a:t>smooth</a:t>
            </a:r>
            <a:r>
              <a:rPr lang="it-IT" sz="3200" dirty="0" smtClean="0"/>
              <a:t> deployment scenario </a:t>
            </a:r>
            <a:r>
              <a:rPr lang="it-IT" sz="3200" dirty="0" err="1" smtClean="0"/>
              <a:t>spreading</a:t>
            </a:r>
            <a:r>
              <a:rPr lang="it-IT" sz="3200" dirty="0" smtClean="0"/>
              <a:t> from </a:t>
            </a:r>
            <a:r>
              <a:rPr lang="it-IT" sz="3200" dirty="0" err="1" smtClean="0"/>
              <a:t>local</a:t>
            </a:r>
            <a:r>
              <a:rPr lang="it-IT" sz="3200" dirty="0" smtClean="0"/>
              <a:t>, </a:t>
            </a:r>
            <a:r>
              <a:rPr lang="it-IT" sz="3200" dirty="0" err="1" smtClean="0"/>
              <a:t>then</a:t>
            </a:r>
            <a:r>
              <a:rPr lang="it-IT" sz="3200" dirty="0" smtClean="0"/>
              <a:t> in a </a:t>
            </a:r>
            <a:r>
              <a:rPr lang="it-IT" sz="3200" dirty="0" err="1" smtClean="0"/>
              <a:t>docker</a:t>
            </a:r>
            <a:r>
              <a:rPr lang="it-IT" sz="3200" dirty="0" smtClean="0"/>
              <a:t> container,  to a </a:t>
            </a:r>
            <a:r>
              <a:rPr lang="it-IT" sz="3200" dirty="0" err="1" smtClean="0"/>
              <a:t>cloud</a:t>
            </a:r>
            <a:r>
              <a:rPr lang="it-IT" sz="3200" dirty="0" smtClean="0"/>
              <a:t> </a:t>
            </a:r>
            <a:r>
              <a:rPr lang="it-IT" sz="3200" dirty="0" err="1" smtClean="0"/>
              <a:t>environment</a:t>
            </a:r>
            <a:r>
              <a:rPr lang="it-IT" sz="3200" dirty="0" smtClean="0"/>
              <a:t>.</a:t>
            </a:r>
          </a:p>
          <a:p>
            <a:r>
              <a:rPr lang="it-IT" sz="3200" dirty="0" err="1" smtClean="0"/>
              <a:t>It</a:t>
            </a:r>
            <a:r>
              <a:rPr lang="it-IT" sz="3200" dirty="0" smtClean="0"/>
              <a:t> </a:t>
            </a:r>
            <a:r>
              <a:rPr lang="it-IT" sz="3200" dirty="0" err="1" smtClean="0"/>
              <a:t>has</a:t>
            </a:r>
            <a:r>
              <a:rPr lang="it-IT" sz="3200" dirty="0" smtClean="0"/>
              <a:t> </a:t>
            </a:r>
            <a:r>
              <a:rPr lang="it-IT" sz="3200" dirty="0" err="1" smtClean="0"/>
              <a:t>been</a:t>
            </a:r>
            <a:r>
              <a:rPr lang="it-IT" sz="3200" dirty="0" smtClean="0"/>
              <a:t> </a:t>
            </a:r>
            <a:r>
              <a:rPr lang="it-IT" sz="3200" dirty="0" err="1" smtClean="0"/>
              <a:t>demonstrated</a:t>
            </a:r>
            <a:r>
              <a:rPr lang="it-IT" sz="3200" dirty="0" smtClean="0"/>
              <a:t> </a:t>
            </a:r>
            <a:r>
              <a:rPr lang="it-IT" sz="3200" dirty="0" err="1" smtClean="0"/>
              <a:t>tha</a:t>
            </a:r>
            <a:r>
              <a:rPr lang="it-IT" sz="3200" dirty="0" smtClean="0"/>
              <a:t> the benefits of </a:t>
            </a:r>
            <a:r>
              <a:rPr lang="it-IT" sz="3200" dirty="0" err="1" smtClean="0"/>
              <a:t>this</a:t>
            </a:r>
            <a:r>
              <a:rPr lang="it-IT" sz="3200" dirty="0" smtClean="0"/>
              <a:t> </a:t>
            </a:r>
            <a:r>
              <a:rPr lang="it-IT" sz="3200" dirty="0" err="1" smtClean="0"/>
              <a:t>approach</a:t>
            </a:r>
            <a:r>
              <a:rPr lang="it-IT" sz="3200" dirty="0" smtClean="0"/>
              <a:t> </a:t>
            </a:r>
            <a:r>
              <a:rPr lang="it-IT" sz="3200" dirty="0" err="1" smtClean="0"/>
              <a:t>should</a:t>
            </a:r>
            <a:r>
              <a:rPr lang="it-IT" sz="3200" dirty="0" smtClean="0"/>
              <a:t> be </a:t>
            </a:r>
            <a:r>
              <a:rPr lang="it-IT" sz="3200" dirty="0" err="1" smtClean="0"/>
              <a:t>considered</a:t>
            </a:r>
            <a:r>
              <a:rPr lang="it-IT" sz="3200" dirty="0" smtClean="0"/>
              <a:t> </a:t>
            </a:r>
            <a:r>
              <a:rPr lang="it-IT" sz="3200" dirty="0" err="1" smtClean="0"/>
              <a:t>not</a:t>
            </a:r>
            <a:r>
              <a:rPr lang="it-IT" sz="3200" dirty="0" smtClean="0"/>
              <a:t>  a free lunch. </a:t>
            </a:r>
          </a:p>
          <a:p>
            <a:r>
              <a:rPr lang="it-IT" sz="3200" dirty="0" err="1" smtClean="0"/>
              <a:t>We</a:t>
            </a:r>
            <a:r>
              <a:rPr lang="it-IT" sz="3200" dirty="0" smtClean="0"/>
              <a:t> </a:t>
            </a:r>
            <a:r>
              <a:rPr lang="it-IT" sz="3200" dirty="0" err="1" smtClean="0"/>
              <a:t>have</a:t>
            </a:r>
            <a:r>
              <a:rPr lang="it-IT" sz="3200" dirty="0" smtClean="0"/>
              <a:t> </a:t>
            </a:r>
            <a:r>
              <a:rPr lang="it-IT" sz="3200" dirty="0" err="1" smtClean="0"/>
              <a:t>infact</a:t>
            </a:r>
            <a:r>
              <a:rPr lang="it-IT" sz="3200" dirty="0" smtClean="0"/>
              <a:t> </a:t>
            </a:r>
            <a:r>
              <a:rPr lang="it-IT" sz="3200" dirty="0" err="1" smtClean="0"/>
              <a:t>seen</a:t>
            </a:r>
            <a:r>
              <a:rPr lang="it-IT" sz="3200" dirty="0" smtClean="0"/>
              <a:t> the </a:t>
            </a:r>
            <a:r>
              <a:rPr lang="it-IT" sz="3200" dirty="0" err="1" smtClean="0"/>
              <a:t>overhead</a:t>
            </a:r>
            <a:r>
              <a:rPr lang="it-IT" sz="3200" dirty="0" smtClean="0"/>
              <a:t> in </a:t>
            </a:r>
            <a:r>
              <a:rPr lang="it-IT" sz="3200" dirty="0" err="1" smtClean="0"/>
              <a:t>systems</a:t>
            </a:r>
            <a:r>
              <a:rPr lang="it-IT" sz="3200" dirty="0" smtClean="0"/>
              <a:t> management  </a:t>
            </a:r>
            <a:r>
              <a:rPr lang="it-IT" sz="3200" dirty="0"/>
              <a:t>and a more </a:t>
            </a:r>
            <a:r>
              <a:rPr lang="it-IT" sz="3200" dirty="0" err="1" smtClean="0"/>
              <a:t>complicated</a:t>
            </a:r>
            <a:r>
              <a:rPr lang="it-IT" sz="3200" dirty="0" smtClean="0"/>
              <a:t> </a:t>
            </a:r>
            <a:r>
              <a:rPr lang="it-IT" sz="3200" dirty="0" err="1" smtClean="0"/>
              <a:t>coding</a:t>
            </a:r>
            <a:r>
              <a:rPr lang="it-IT" sz="3200" dirty="0"/>
              <a:t> style (</a:t>
            </a:r>
            <a:r>
              <a:rPr lang="it-IT" sz="3200" dirty="0" err="1"/>
              <a:t>load</a:t>
            </a:r>
            <a:r>
              <a:rPr lang="it-IT" sz="3200" dirty="0"/>
              <a:t> </a:t>
            </a:r>
            <a:r>
              <a:rPr lang="it-IT" sz="3200" dirty="0" err="1"/>
              <a:t>balancing</a:t>
            </a:r>
            <a:r>
              <a:rPr lang="it-IT" sz="3200" dirty="0"/>
              <a:t> and </a:t>
            </a:r>
            <a:r>
              <a:rPr lang="it-IT" sz="3200" dirty="0" err="1" smtClean="0"/>
              <a:t>transactional</a:t>
            </a:r>
            <a:r>
              <a:rPr lang="it-IT" sz="3200" dirty="0" smtClean="0"/>
              <a:t> </a:t>
            </a:r>
            <a:r>
              <a:rPr lang="it-IT" sz="3200" dirty="0" err="1"/>
              <a:t>behaviour</a:t>
            </a:r>
            <a:r>
              <a:rPr lang="it-IT" sz="3200" dirty="0"/>
              <a:t> </a:t>
            </a:r>
            <a:r>
              <a:rPr lang="it-IT" sz="3200" dirty="0" err="1" smtClean="0"/>
              <a:t>coded</a:t>
            </a:r>
            <a:r>
              <a:rPr lang="it-IT" sz="3200" dirty="0" smtClean="0"/>
              <a:t>)</a:t>
            </a:r>
          </a:p>
          <a:p>
            <a:r>
              <a:rPr lang="it-IT" sz="3200" dirty="0"/>
              <a:t>(</a:t>
            </a:r>
            <a:r>
              <a:rPr lang="it-IT" sz="3200" strike="sngStrike" dirty="0" err="1"/>
              <a:t>it’s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not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often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thata</a:t>
            </a:r>
            <a:r>
              <a:rPr lang="it-IT" sz="3200" strike="sngStrike" dirty="0"/>
              <a:t> an </a:t>
            </a:r>
            <a:r>
              <a:rPr lang="it-IT" sz="3200" strike="sngStrike" dirty="0" err="1"/>
              <a:t>architectural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approach</a:t>
            </a:r>
            <a:r>
              <a:rPr lang="it-IT" sz="3200" strike="sngStrike" dirty="0"/>
              <a:t> can be </a:t>
            </a:r>
            <a:r>
              <a:rPr lang="it-IT" sz="3200" strike="sngStrike" dirty="0" err="1"/>
              <a:t>closely</a:t>
            </a:r>
            <a:r>
              <a:rPr lang="it-IT" sz="3200" strike="sngStrike" dirty="0"/>
              <a:t> </a:t>
            </a:r>
            <a:r>
              <a:rPr lang="it-IT" sz="3200" strike="sngStrike" dirty="0" err="1"/>
              <a:t>correlated</a:t>
            </a:r>
            <a:r>
              <a:rPr lang="it-IT" sz="3200" strike="sngStrike" dirty="0"/>
              <a:t> to an </a:t>
            </a:r>
            <a:r>
              <a:rPr lang="it-IT" sz="3200" strike="sngStrike" dirty="0" err="1"/>
              <a:t>almost</a:t>
            </a:r>
            <a:r>
              <a:rPr lang="it-IT" sz="3200" strike="sngStrike" dirty="0"/>
              <a:t> immediate </a:t>
            </a:r>
            <a:r>
              <a:rPr lang="it-IT" sz="3200" strike="sngStrike" dirty="0" err="1"/>
              <a:t>cost</a:t>
            </a:r>
            <a:r>
              <a:rPr lang="it-IT" sz="3200" strike="sngStrike" dirty="0"/>
              <a:t> </a:t>
            </a:r>
            <a:r>
              <a:rPr lang="it-IT" sz="3200" strike="sngStrike" dirty="0" err="1" smtClean="0"/>
              <a:t>saving</a:t>
            </a:r>
            <a:r>
              <a:rPr lang="it-IT" sz="3200" strike="sngStrike" dirty="0"/>
              <a:t> In a </a:t>
            </a:r>
            <a:r>
              <a:rPr lang="it-IT" sz="3200" strike="sngStrike" dirty="0" err="1"/>
              <a:t>context</a:t>
            </a:r>
            <a:r>
              <a:rPr lang="it-IT" sz="3200" strike="sngStrike" dirty="0"/>
              <a:t> of on-demand provisioning </a:t>
            </a:r>
            <a:r>
              <a:rPr lang="it-IT" sz="3200" strike="sngStrike" dirty="0" err="1"/>
              <a:t>system</a:t>
            </a:r>
            <a:r>
              <a:rPr lang="it-IT" sz="3200" strike="sngStrike" dirty="0"/>
              <a:t>, </a:t>
            </a:r>
            <a:endParaRPr lang="it-IT" sz="3200" strike="sngStrike" dirty="0" smtClean="0"/>
          </a:p>
          <a:p>
            <a:r>
              <a:rPr lang="en-US" sz="3200" dirty="0" smtClean="0"/>
              <a:t>The </a:t>
            </a:r>
            <a:r>
              <a:rPr lang="en-US" sz="3200" dirty="0"/>
              <a:t>more coding complexity </a:t>
            </a:r>
            <a:r>
              <a:rPr lang="en-US" sz="3200" dirty="0" smtClean="0"/>
              <a:t>in the </a:t>
            </a:r>
            <a:r>
              <a:rPr lang="en-US" sz="3200" dirty="0"/>
              <a:t>Event driven architecture </a:t>
            </a:r>
            <a:r>
              <a:rPr lang="en-US" sz="3200" dirty="0" smtClean="0"/>
              <a:t>has been </a:t>
            </a:r>
            <a:r>
              <a:rPr lang="en-US" sz="3200" dirty="0"/>
              <a:t>mitigated by the adoption of </a:t>
            </a:r>
            <a:r>
              <a:rPr lang="en-US" sz="3200" dirty="0" smtClean="0"/>
              <a:t>Spring Stream</a:t>
            </a:r>
          </a:p>
          <a:p>
            <a:r>
              <a:rPr lang="en-US" sz="3200" dirty="0" smtClean="0"/>
              <a:t>The extra effort in infrastructure  management  achieve  to have by a central data store in high availability isolated from services and business function. </a:t>
            </a:r>
          </a:p>
          <a:p>
            <a:r>
              <a:rPr lang="it-IT" sz="3200" dirty="0"/>
              <a:t>With a message broker </a:t>
            </a:r>
            <a:r>
              <a:rPr lang="it-IT" sz="3200" dirty="0" err="1"/>
              <a:t>there</a:t>
            </a:r>
            <a:r>
              <a:rPr lang="it-IT" sz="3200" dirty="0"/>
              <a:t> </a:t>
            </a:r>
            <a:r>
              <a:rPr lang="it-IT" sz="3200" dirty="0" err="1"/>
              <a:t>is</a:t>
            </a:r>
            <a:r>
              <a:rPr lang="it-IT" sz="3200" dirty="0"/>
              <a:t> more </a:t>
            </a:r>
            <a:r>
              <a:rPr lang="it-IT" sz="3200" dirty="0" err="1"/>
              <a:t>infrastructure</a:t>
            </a:r>
            <a:r>
              <a:rPr lang="it-IT" sz="3200" dirty="0"/>
              <a:t> to </a:t>
            </a:r>
            <a:r>
              <a:rPr lang="it-IT" sz="3200" dirty="0" err="1"/>
              <a:t>handle</a:t>
            </a:r>
            <a:r>
              <a:rPr lang="it-IT" sz="3200" dirty="0"/>
              <a:t> </a:t>
            </a:r>
            <a:r>
              <a:rPr lang="it-IT" sz="3200" dirty="0" err="1"/>
              <a:t>but</a:t>
            </a:r>
            <a:r>
              <a:rPr lang="it-IT" sz="3200" dirty="0"/>
              <a:t> </a:t>
            </a:r>
            <a:r>
              <a:rPr lang="it-IT" sz="3200" dirty="0" err="1"/>
              <a:t>there</a:t>
            </a:r>
            <a:r>
              <a:rPr lang="it-IT" sz="3200" dirty="0"/>
              <a:t> are </a:t>
            </a:r>
            <a:r>
              <a:rPr lang="it-IT" sz="3200" dirty="0" err="1"/>
              <a:t>also</a:t>
            </a:r>
            <a:r>
              <a:rPr lang="it-IT" sz="3200" dirty="0"/>
              <a:t>  a </a:t>
            </a:r>
            <a:r>
              <a:rPr lang="it-IT" sz="3200" dirty="0" err="1"/>
              <a:t>central</a:t>
            </a:r>
            <a:r>
              <a:rPr lang="it-IT" sz="3200" dirty="0"/>
              <a:t> </a:t>
            </a:r>
            <a:r>
              <a:rPr lang="it-IT" sz="3200" dirty="0" err="1"/>
              <a:t>place</a:t>
            </a:r>
            <a:r>
              <a:rPr lang="it-IT" sz="3200" dirty="0"/>
              <a:t> </a:t>
            </a:r>
            <a:r>
              <a:rPr lang="it-IT" sz="3200" dirty="0" err="1"/>
              <a:t>where</a:t>
            </a:r>
            <a:r>
              <a:rPr lang="it-IT" sz="3200" dirty="0"/>
              <a:t> the </a:t>
            </a:r>
            <a:r>
              <a:rPr lang="it-IT" sz="3200" dirty="0" err="1"/>
              <a:t>events</a:t>
            </a:r>
            <a:r>
              <a:rPr lang="it-IT" sz="3200" dirty="0"/>
              <a:t> are </a:t>
            </a:r>
            <a:r>
              <a:rPr lang="it-IT" sz="3200" dirty="0" err="1"/>
              <a:t>stored</a:t>
            </a:r>
            <a:r>
              <a:rPr lang="it-IT" sz="3200" dirty="0"/>
              <a:t>.</a:t>
            </a:r>
          </a:p>
          <a:p>
            <a:endParaRPr lang="it-IT" sz="3200" dirty="0" smtClean="0"/>
          </a:p>
          <a:p>
            <a:pPr lvl="1"/>
            <a:endParaRPr lang="it-IT" sz="3200" dirty="0"/>
          </a:p>
          <a:p>
            <a:endParaRPr lang="it-IT" sz="3200" dirty="0"/>
          </a:p>
        </p:txBody>
      </p:sp>
    </p:spTree>
    <p:extLst>
      <p:ext uri="{BB962C8B-B14F-4D97-AF65-F5344CB8AC3E}">
        <p14:creationId xmlns:p14="http://schemas.microsoft.com/office/powerpoint/2010/main" val="777018236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8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What’s</a:t>
            </a:r>
            <a:r>
              <a:rPr lang="it-IT" dirty="0" smtClean="0"/>
              <a:t> </a:t>
            </a:r>
            <a:r>
              <a:rPr lang="it-IT" dirty="0" err="1" smtClean="0"/>
              <a:t>next</a:t>
            </a:r>
            <a:r>
              <a:rPr lang="it-IT" dirty="0" smtClean="0"/>
              <a:t>?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438184"/>
          </a:xfrm>
        </p:spPr>
        <p:txBody>
          <a:bodyPr/>
          <a:lstStyle/>
          <a:p>
            <a:r>
              <a:rPr lang="it-IT" sz="4400" dirty="0" err="1" smtClean="0"/>
              <a:t>We</a:t>
            </a:r>
            <a:r>
              <a:rPr lang="it-IT" sz="4400" dirty="0"/>
              <a:t> </a:t>
            </a:r>
            <a:r>
              <a:rPr lang="it-IT" sz="4400" dirty="0" err="1" smtClean="0"/>
              <a:t>have</a:t>
            </a:r>
            <a:r>
              <a:rPr lang="it-IT" sz="4400" dirty="0" smtClean="0"/>
              <a:t> just </a:t>
            </a:r>
            <a:r>
              <a:rPr lang="it-IT" sz="4400" dirty="0" err="1" smtClean="0"/>
              <a:t>scratched</a:t>
            </a:r>
            <a:r>
              <a:rPr lang="it-IT" sz="4400" dirty="0" smtClean="0"/>
              <a:t> the  </a:t>
            </a:r>
            <a:r>
              <a:rPr lang="it-IT" sz="4400" dirty="0" err="1" smtClean="0"/>
              <a:t>surface</a:t>
            </a:r>
            <a:r>
              <a:rPr lang="it-IT" sz="4400" dirty="0" smtClean="0"/>
              <a:t> of a </a:t>
            </a:r>
            <a:r>
              <a:rPr lang="it-IT" sz="4400" dirty="0" err="1" smtClean="0"/>
              <a:t>lot</a:t>
            </a:r>
            <a:r>
              <a:rPr lang="it-IT" sz="4400" dirty="0" smtClean="0"/>
              <a:t> of </a:t>
            </a:r>
            <a:r>
              <a:rPr lang="it-IT" sz="4400" dirty="0" err="1" smtClean="0"/>
              <a:t>patterns</a:t>
            </a:r>
            <a:r>
              <a:rPr lang="it-IT" sz="4400" dirty="0" smtClean="0"/>
              <a:t> and </a:t>
            </a:r>
            <a:r>
              <a:rPr lang="it-IT" sz="4400" dirty="0" err="1" smtClean="0"/>
              <a:t>technologies</a:t>
            </a:r>
            <a:r>
              <a:rPr lang="it-IT" sz="4400" dirty="0" smtClean="0"/>
              <a:t>, </a:t>
            </a:r>
            <a:r>
              <a:rPr lang="it-IT" sz="4400" dirty="0" err="1" smtClean="0"/>
              <a:t>each</a:t>
            </a:r>
            <a:r>
              <a:rPr lang="it-IT" sz="4400" dirty="0" smtClean="0"/>
              <a:t> of </a:t>
            </a:r>
            <a:r>
              <a:rPr lang="it-IT" sz="4400" dirty="0" err="1" smtClean="0"/>
              <a:t>them</a:t>
            </a:r>
            <a:r>
              <a:rPr lang="it-IT" sz="4400" dirty="0" smtClean="0"/>
              <a:t> </a:t>
            </a:r>
            <a:r>
              <a:rPr lang="it-IT" sz="4400" dirty="0" err="1" smtClean="0"/>
              <a:t>need</a:t>
            </a:r>
            <a:r>
              <a:rPr lang="it-IT" sz="4400" dirty="0" smtClean="0"/>
              <a:t> </a:t>
            </a:r>
            <a:r>
              <a:rPr lang="it-IT" sz="4400" dirty="0" err="1" smtClean="0"/>
              <a:t>much</a:t>
            </a:r>
            <a:r>
              <a:rPr lang="it-IT" sz="4400" dirty="0" smtClean="0"/>
              <a:t> more time and </a:t>
            </a:r>
            <a:r>
              <a:rPr lang="it-IT" sz="4400" dirty="0" err="1" smtClean="0"/>
              <a:t>space</a:t>
            </a:r>
            <a:r>
              <a:rPr lang="it-IT" sz="4400" dirty="0" smtClean="0"/>
              <a:t> to deal with.</a:t>
            </a:r>
          </a:p>
          <a:p>
            <a:r>
              <a:rPr lang="it-IT" sz="4400" dirty="0" smtClean="0"/>
              <a:t>To complete the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 </a:t>
            </a:r>
            <a:r>
              <a:rPr lang="it-IT" sz="4400" dirty="0" err="1" smtClean="0"/>
              <a:t>it</a:t>
            </a:r>
            <a:r>
              <a:rPr lang="it-IT" sz="4400" dirty="0" smtClean="0"/>
              <a:t> </a:t>
            </a:r>
            <a:r>
              <a:rPr lang="it-IT" sz="4400" dirty="0" err="1" smtClean="0"/>
              <a:t>should</a:t>
            </a:r>
            <a:r>
              <a:rPr lang="it-IT" sz="4400" dirty="0" smtClean="0"/>
              <a:t> be to </a:t>
            </a:r>
            <a:r>
              <a:rPr lang="it-IT" sz="4400" dirty="0" err="1" smtClean="0"/>
              <a:t>consider</a:t>
            </a:r>
            <a:r>
              <a:rPr lang="it-IT" sz="4400" dirty="0" smtClean="0"/>
              <a:t> </a:t>
            </a:r>
            <a:r>
              <a:rPr lang="it-IT" sz="4400" dirty="0" err="1" smtClean="0"/>
              <a:t>at</a:t>
            </a:r>
            <a:r>
              <a:rPr lang="it-IT" sz="4400" dirty="0" smtClean="0"/>
              <a:t> </a:t>
            </a:r>
            <a:r>
              <a:rPr lang="it-IT" sz="4400" dirty="0" err="1" smtClean="0"/>
              <a:t>least</a:t>
            </a:r>
            <a:r>
              <a:rPr lang="it-IT" sz="4400" dirty="0" smtClean="0"/>
              <a:t> the </a:t>
            </a:r>
            <a:r>
              <a:rPr lang="it-IT" sz="4400" dirty="0" err="1" smtClean="0"/>
              <a:t>following</a:t>
            </a:r>
            <a:r>
              <a:rPr lang="it-IT" sz="4400" dirty="0" smtClean="0"/>
              <a:t> </a:t>
            </a:r>
            <a:r>
              <a:rPr lang="it-IT" sz="4400" dirty="0" err="1" smtClean="0"/>
              <a:t>arguments</a:t>
            </a:r>
            <a:r>
              <a:rPr lang="it-IT" sz="4400" dirty="0" smtClean="0"/>
              <a:t>:</a:t>
            </a:r>
          </a:p>
          <a:p>
            <a:pPr lvl="1"/>
            <a:r>
              <a:rPr lang="it-IT" sz="4400" b="1" dirty="0" smtClean="0"/>
              <a:t>Spring </a:t>
            </a:r>
            <a:r>
              <a:rPr lang="it-IT" sz="4400" b="1" dirty="0" err="1" smtClean="0"/>
              <a:t>Cloud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Config</a:t>
            </a:r>
            <a:r>
              <a:rPr lang="it-IT" sz="4400" b="1" dirty="0" smtClean="0"/>
              <a:t>: </a:t>
            </a:r>
            <a:r>
              <a:rPr lang="it-IT" sz="4400" dirty="0" smtClean="0"/>
              <a:t>the Spring </a:t>
            </a:r>
            <a:r>
              <a:rPr lang="it-IT" sz="4400" dirty="0" err="1" smtClean="0"/>
              <a:t>framevork</a:t>
            </a:r>
            <a:r>
              <a:rPr lang="it-IT" sz="4400" dirty="0" smtClean="0"/>
              <a:t> </a:t>
            </a:r>
            <a:r>
              <a:rPr lang="it-IT" sz="4400" dirty="0" err="1" smtClean="0"/>
              <a:t>providing</a:t>
            </a:r>
            <a:r>
              <a:rPr lang="it-IT" sz="4400" dirty="0" smtClean="0"/>
              <a:t> </a:t>
            </a:r>
            <a:r>
              <a:rPr lang="it-IT" sz="4400" dirty="0" err="1" smtClean="0"/>
              <a:t>Git-managed</a:t>
            </a:r>
            <a:r>
              <a:rPr lang="it-IT" sz="4400" dirty="0" smtClean="0"/>
              <a:t> </a:t>
            </a:r>
            <a:r>
              <a:rPr lang="it-IT" sz="4400" dirty="0" err="1" smtClean="0"/>
              <a:t>versioning</a:t>
            </a:r>
            <a:r>
              <a:rPr lang="it-IT" sz="4400" dirty="0" smtClean="0"/>
              <a:t> for configuration data , </a:t>
            </a:r>
            <a:r>
              <a:rPr lang="it-IT" sz="4400" dirty="0" err="1" smtClean="0"/>
              <a:t>enabling</a:t>
            </a:r>
            <a:r>
              <a:rPr lang="it-IT" sz="4400" dirty="0" smtClean="0"/>
              <a:t> </a:t>
            </a:r>
            <a:r>
              <a:rPr lang="it-IT" sz="4400" dirty="0" err="1" smtClean="0"/>
              <a:t>besides</a:t>
            </a:r>
            <a:r>
              <a:rPr lang="it-IT" sz="4400" dirty="0" smtClean="0"/>
              <a:t> </a:t>
            </a:r>
            <a:r>
              <a:rPr lang="it-IT" sz="4400" dirty="0" err="1" smtClean="0"/>
              <a:t>dynamic</a:t>
            </a:r>
            <a:r>
              <a:rPr lang="it-IT" sz="4400" dirty="0" smtClean="0"/>
              <a:t> </a:t>
            </a:r>
            <a:r>
              <a:rPr lang="it-IT" sz="4400" dirty="0" err="1" smtClean="0"/>
              <a:t>refresh</a:t>
            </a:r>
            <a:r>
              <a:rPr lang="it-IT" sz="4400" dirty="0" smtClean="0"/>
              <a:t> of </a:t>
            </a:r>
            <a:r>
              <a:rPr lang="it-IT" sz="4400" dirty="0" err="1" smtClean="0"/>
              <a:t>this</a:t>
            </a:r>
            <a:r>
              <a:rPr lang="it-IT" sz="4400" dirty="0" smtClean="0"/>
              <a:t> data </a:t>
            </a:r>
            <a:r>
              <a:rPr lang="it-IT" sz="4400" dirty="0" err="1" smtClean="0"/>
              <a:t>without</a:t>
            </a:r>
            <a:r>
              <a:rPr lang="it-IT" sz="4400" dirty="0" smtClean="0"/>
              <a:t> the </a:t>
            </a:r>
            <a:r>
              <a:rPr lang="it-IT" sz="4400" dirty="0" err="1" smtClean="0"/>
              <a:t>need</a:t>
            </a:r>
            <a:r>
              <a:rPr lang="it-IT" sz="4400" dirty="0" smtClean="0"/>
              <a:t> of </a:t>
            </a:r>
            <a:r>
              <a:rPr lang="it-IT" sz="4400" dirty="0" err="1" smtClean="0"/>
              <a:t>services</a:t>
            </a:r>
            <a:r>
              <a:rPr lang="it-IT" sz="4400" dirty="0" smtClean="0"/>
              <a:t>’ </a:t>
            </a:r>
            <a:r>
              <a:rPr lang="it-IT" sz="4400" dirty="0" err="1" smtClean="0"/>
              <a:t>restart</a:t>
            </a:r>
            <a:r>
              <a:rPr lang="it-IT" sz="4400" dirty="0" smtClean="0"/>
              <a:t> </a:t>
            </a:r>
          </a:p>
          <a:p>
            <a:pPr lvl="1"/>
            <a:r>
              <a:rPr lang="it-IT" sz="4400" b="1" dirty="0" smtClean="0"/>
              <a:t>Circuit </a:t>
            </a:r>
            <a:r>
              <a:rPr lang="it-IT" sz="4400" b="1" dirty="0" err="1" smtClean="0"/>
              <a:t>breaker</a:t>
            </a:r>
            <a:r>
              <a:rPr lang="it-IT" sz="4400" b="1" dirty="0" smtClean="0"/>
              <a:t> with </a:t>
            </a:r>
            <a:r>
              <a:rPr lang="it-IT" sz="4400" b="1" dirty="0" err="1"/>
              <a:t>H</a:t>
            </a:r>
            <a:r>
              <a:rPr lang="it-IT" sz="4400" b="1" dirty="0" err="1" smtClean="0"/>
              <a:t>istrix</a:t>
            </a:r>
            <a:r>
              <a:rPr lang="it-IT" sz="4400" b="1" dirty="0" smtClean="0"/>
              <a:t> Clients</a:t>
            </a:r>
          </a:p>
          <a:p>
            <a:pPr lvl="1"/>
            <a:r>
              <a:rPr lang="it-IT" sz="4400" b="1" dirty="0" smtClean="0"/>
              <a:t>Routing and </a:t>
            </a:r>
            <a:r>
              <a:rPr lang="it-IT" sz="4400" b="1" dirty="0" err="1" smtClean="0"/>
              <a:t>filtering</a:t>
            </a:r>
            <a:r>
              <a:rPr lang="it-IT" sz="4400" b="1" dirty="0" smtClean="0"/>
              <a:t> with </a:t>
            </a:r>
            <a:r>
              <a:rPr lang="it-IT" sz="4400" b="1" dirty="0" err="1" smtClean="0"/>
              <a:t>Zuul</a:t>
            </a:r>
            <a:endParaRPr lang="it-IT" sz="4400" b="1" dirty="0" smtClean="0"/>
          </a:p>
          <a:p>
            <a:pPr lvl="1"/>
            <a:r>
              <a:rPr lang="it-IT" sz="4400" b="1" dirty="0"/>
              <a:t>EVENT DRIVEN ARCHITECTURE </a:t>
            </a:r>
            <a:r>
              <a:rPr lang="it-IT" sz="4400" b="1" dirty="0" err="1"/>
              <a:t>Related</a:t>
            </a:r>
            <a:r>
              <a:rPr lang="it-IT" sz="4400" b="1" dirty="0"/>
              <a:t> </a:t>
            </a:r>
            <a:r>
              <a:rPr lang="it-IT" sz="4400" b="1" dirty="0" err="1"/>
              <a:t>patterns</a:t>
            </a:r>
            <a:r>
              <a:rPr lang="it-IT" sz="4400" b="1" dirty="0"/>
              <a:t> </a:t>
            </a:r>
            <a:r>
              <a:rPr lang="it-IT" sz="4400" b="1" dirty="0" err="1" smtClean="0"/>
              <a:t>as</a:t>
            </a:r>
            <a:r>
              <a:rPr lang="it-IT" sz="4400" b="1" dirty="0" smtClean="0"/>
              <a:t> </a:t>
            </a:r>
            <a:r>
              <a:rPr lang="it-IT" sz="4400" b="1" dirty="0"/>
              <a:t>way to </a:t>
            </a:r>
            <a:r>
              <a:rPr lang="it-IT" sz="4400" b="1" dirty="0" err="1"/>
              <a:t>atomically</a:t>
            </a:r>
            <a:r>
              <a:rPr lang="it-IT" sz="4400" b="1" dirty="0"/>
              <a:t> update state and </a:t>
            </a:r>
            <a:r>
              <a:rPr lang="it-IT" sz="4400" b="1" dirty="0" err="1"/>
              <a:t>publish</a:t>
            </a:r>
            <a:r>
              <a:rPr lang="it-IT" sz="4400" b="1" dirty="0"/>
              <a:t> </a:t>
            </a:r>
            <a:r>
              <a:rPr lang="it-IT" sz="4400" b="1" dirty="0" err="1"/>
              <a:t>event</a:t>
            </a:r>
            <a:r>
              <a:rPr lang="it-IT" sz="4400" b="1" dirty="0"/>
              <a:t>.</a:t>
            </a:r>
          </a:p>
          <a:p>
            <a:pPr lvl="2"/>
            <a:r>
              <a:rPr lang="it-IT" sz="4400" b="1" dirty="0" err="1"/>
              <a:t>Event</a:t>
            </a:r>
            <a:r>
              <a:rPr lang="it-IT" sz="4400" b="1" dirty="0"/>
              <a:t> </a:t>
            </a:r>
            <a:r>
              <a:rPr lang="it-IT" sz="4400" b="1" dirty="0" err="1" smtClean="0"/>
              <a:t>sourcing</a:t>
            </a:r>
            <a:r>
              <a:rPr lang="it-IT" sz="4400" b="1" dirty="0" smtClean="0"/>
              <a:t>, Database </a:t>
            </a:r>
            <a:r>
              <a:rPr lang="it-IT" sz="4400" b="1" dirty="0" err="1"/>
              <a:t>triggers</a:t>
            </a:r>
            <a:r>
              <a:rPr lang="it-IT" sz="4400" b="1" dirty="0"/>
              <a:t> </a:t>
            </a:r>
            <a:r>
              <a:rPr lang="it-IT" sz="4400" b="1" dirty="0" smtClean="0"/>
              <a:t>and </a:t>
            </a:r>
            <a:r>
              <a:rPr lang="it-IT" sz="4400" b="1" dirty="0" err="1"/>
              <a:t>Transaction</a:t>
            </a:r>
            <a:r>
              <a:rPr lang="it-IT" sz="4400" b="1" dirty="0"/>
              <a:t> log </a:t>
            </a:r>
            <a:r>
              <a:rPr lang="it-IT" sz="4400" b="1" dirty="0" err="1" smtClean="0"/>
              <a:t>tailing</a:t>
            </a:r>
            <a:r>
              <a:rPr lang="it-IT" sz="4400" b="1" dirty="0" smtClean="0"/>
              <a:t> </a:t>
            </a:r>
            <a:r>
              <a:rPr lang="it-IT" sz="4400" b="1" dirty="0" err="1" smtClean="0"/>
              <a:t>based</a:t>
            </a:r>
            <a:endParaRPr lang="it-IT" sz="4400" b="1" dirty="0"/>
          </a:p>
          <a:p>
            <a:pPr lvl="1"/>
            <a:endParaRPr lang="it-IT" sz="4400" b="1" dirty="0"/>
          </a:p>
          <a:p>
            <a:pPr marL="0" indent="0">
              <a:buNone/>
            </a:pPr>
            <a:endParaRPr lang="it-IT" sz="4400" dirty="0"/>
          </a:p>
          <a:p>
            <a:pPr lvl="1"/>
            <a:endParaRPr lang="it-IT" sz="4400" dirty="0"/>
          </a:p>
          <a:p>
            <a:endParaRPr lang="it-IT" sz="4400" dirty="0"/>
          </a:p>
        </p:txBody>
      </p:sp>
    </p:spTree>
    <p:extLst>
      <p:ext uri="{BB962C8B-B14F-4D97-AF65-F5344CB8AC3E}">
        <p14:creationId xmlns:p14="http://schemas.microsoft.com/office/powerpoint/2010/main" val="426921143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olo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it-IT" dirty="0" smtClean="0"/>
              <a:t>[Technology </a:t>
            </a:r>
            <a:r>
              <a:rPr lang="it-IT" dirty="0" err="1" smtClean="0"/>
              <a:t>stack</a:t>
            </a:r>
            <a:r>
              <a:rPr lang="it-IT" dirty="0" smtClean="0"/>
              <a:t>]</a:t>
            </a:r>
            <a:endParaRPr lang="it-IT" dirty="0"/>
          </a:p>
        </p:txBody>
      </p:sp>
      <p:sp>
        <p:nvSpPr>
          <p:cNvPr id="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6909792"/>
          </a:xfrm>
        </p:spPr>
        <p:txBody>
          <a:bodyPr/>
          <a:lstStyle/>
          <a:p>
            <a:pPr marL="0" indent="0" eaLnBrk="1" fontAlgn="ctr" hangingPunct="1">
              <a:buNone/>
            </a:pPr>
            <a:r>
              <a:rPr lang="it-IT" dirty="0" smtClean="0"/>
              <a:t>Spring </a:t>
            </a:r>
            <a:r>
              <a:rPr lang="it-IT" dirty="0" err="1" smtClean="0"/>
              <a:t>Cloud</a:t>
            </a:r>
            <a:r>
              <a:rPr lang="it-IT" dirty="0" smtClean="0"/>
              <a:t> </a:t>
            </a:r>
            <a:r>
              <a:rPr lang="it-IT" dirty="0" err="1" smtClean="0"/>
              <a:t>Stream</a:t>
            </a:r>
            <a:endParaRPr lang="it-IT" dirty="0" smtClean="0"/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</a:t>
            </a:r>
            <a:r>
              <a:rPr lang="en-US" sz="2800" dirty="0" smtClean="0"/>
              <a:t>Stream is </a:t>
            </a:r>
            <a:r>
              <a:rPr lang="en-US" sz="2800" dirty="0"/>
              <a:t>a framework for building </a:t>
            </a:r>
            <a:r>
              <a:rPr lang="en-US" sz="2800" dirty="0" smtClean="0"/>
              <a:t>event-driven microservices.   </a:t>
            </a:r>
          </a:p>
          <a:p>
            <a:pPr eaLnBrk="1" fontAlgn="ctr" hangingPunct="1"/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is based on integration between </a:t>
            </a:r>
            <a:r>
              <a:rPr lang="en-US" sz="2800" dirty="0"/>
              <a:t>Spring Integration </a:t>
            </a:r>
            <a:r>
              <a:rPr lang="en-US" sz="2800" dirty="0" smtClean="0"/>
              <a:t>and Spring </a:t>
            </a:r>
            <a:r>
              <a:rPr lang="en-US" sz="2800" dirty="0"/>
              <a:t>Boot </a:t>
            </a:r>
            <a:endParaRPr lang="en-US" sz="2800" dirty="0" smtClean="0"/>
          </a:p>
          <a:p>
            <a:r>
              <a:rPr lang="en-US" sz="2800" dirty="0" smtClean="0"/>
              <a:t>Spring </a:t>
            </a:r>
            <a:r>
              <a:rPr lang="en-US" sz="2800" dirty="0"/>
              <a:t>Cloud Stream </a:t>
            </a:r>
            <a:r>
              <a:rPr lang="en-US" sz="2800" dirty="0" smtClean="0"/>
              <a:t>simplify programming model focusing </a:t>
            </a:r>
            <a:r>
              <a:rPr lang="en-US" sz="2800" dirty="0"/>
              <a:t>on application business </a:t>
            </a:r>
            <a:r>
              <a:rPr lang="en-US" sz="2800" dirty="0" smtClean="0"/>
              <a:t>logic: </a:t>
            </a:r>
            <a:r>
              <a:rPr lang="en-US" sz="2800" dirty="0"/>
              <a:t>the messaging middleware access comes out-of-the-box, for free</a:t>
            </a:r>
          </a:p>
          <a:p>
            <a:r>
              <a:rPr lang="en-US" sz="2800" strike="sngStrike" dirty="0"/>
              <a:t>Create, unit-test, and manage data </a:t>
            </a:r>
            <a:r>
              <a:rPr lang="en-US" sz="2800" strike="sngStrike" dirty="0" err="1"/>
              <a:t>microservices</a:t>
            </a:r>
            <a:r>
              <a:rPr lang="en-US" sz="2800" strike="sngStrike" dirty="0"/>
              <a:t> in isolation</a:t>
            </a:r>
          </a:p>
          <a:p>
            <a:pPr marL="0" indent="0" eaLnBrk="1" fontAlgn="ctr" hangingPunct="1">
              <a:buNone/>
            </a:pPr>
            <a:r>
              <a:rPr lang="en-US" sz="2800" strike="sngStrike" dirty="0" smtClean="0"/>
              <a:t>  </a:t>
            </a:r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66159170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slides/slide9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Titolo 1"/>
          <p:cNvSpPr>
            <a:spLocks noGrp="1"/>
          </p:cNvSpPr>
          <p:nvPr>
            <p:ph type="title"/>
          </p:nvPr>
        </p:nvSpPr>
        <p:spPr>
          <a:xfrm>
            <a:off x="617538" y="241300"/>
            <a:ext cx="23134637" cy="1358900"/>
          </a:xfrm>
        </p:spPr>
        <p:txBody>
          <a:bodyPr/>
          <a:lstStyle/>
          <a:p>
            <a:r>
              <a:rPr lang="it-IT" dirty="0" err="1" smtClean="0"/>
              <a:t>References</a:t>
            </a:r>
            <a:endParaRPr lang="it-IT" dirty="0"/>
          </a:p>
        </p:txBody>
      </p:sp>
      <p:sp>
        <p:nvSpPr>
          <p:cNvPr id="13" name="Segnaposto contenuto 2"/>
          <p:cNvSpPr>
            <a:spLocks noGrp="1"/>
          </p:cNvSpPr>
          <p:nvPr>
            <p:ph idx="1"/>
          </p:nvPr>
        </p:nvSpPr>
        <p:spPr>
          <a:xfrm>
            <a:off x="617538" y="1676400"/>
            <a:ext cx="23134637" cy="10668000"/>
          </a:xfrm>
        </p:spPr>
        <p:txBody>
          <a:bodyPr/>
          <a:lstStyle/>
          <a:p>
            <a:r>
              <a:rPr lang="it-IT" dirty="0">
                <a:hlinkClick r:id="rId2"/>
              </a:rPr>
              <a:t>https://12factor.net</a:t>
            </a:r>
            <a:r>
              <a:rPr lang="it-IT" dirty="0" smtClean="0">
                <a:hlinkClick r:id="rId2"/>
              </a:rPr>
              <a:t>/</a:t>
            </a:r>
            <a:endParaRPr lang="it-IT" dirty="0" smtClean="0"/>
          </a:p>
          <a:p>
            <a:r>
              <a:rPr lang="it-IT" dirty="0" smtClean="0">
                <a:hlinkClick r:id="rId3"/>
              </a:rPr>
              <a:t>https</a:t>
            </a:r>
            <a:r>
              <a:rPr lang="it-IT" dirty="0">
                <a:hlinkClick r:id="rId3"/>
              </a:rPr>
              <a:t>://12factor.net/backing-services</a:t>
            </a:r>
            <a:endParaRPr lang="it-IT" dirty="0"/>
          </a:p>
          <a:p>
            <a:r>
              <a:rPr lang="it-IT" dirty="0">
                <a:hlinkClick r:id="rId4"/>
              </a:rPr>
              <a:t>https</a:t>
            </a:r>
            <a:r>
              <a:rPr lang="it-IT">
                <a:hlinkClick r:id="rId4"/>
              </a:rPr>
              <a:t>://</a:t>
            </a:r>
            <a:r>
              <a:rPr lang="it-IT" smtClean="0">
                <a:hlinkClick r:id="rId4"/>
              </a:rPr>
              <a:t>docs.run.pivotal.io/buildpacks/java/build-tool-int.html</a:t>
            </a:r>
            <a:r>
              <a:rPr lang="it-IT" smtClean="0"/>
              <a:t> MAVEN PLUG-IN FOR PWS </a:t>
            </a:r>
            <a:endParaRPr lang="it-IT" dirty="0" smtClean="0"/>
          </a:p>
          <a:p>
            <a:endParaRPr lang="it-IT" dirty="0"/>
          </a:p>
          <a:p>
            <a:endParaRPr lang="it-IT" dirty="0"/>
          </a:p>
          <a:p>
            <a:pPr marL="0" indent="0">
              <a:buNone/>
            </a:pPr>
            <a:endParaRPr lang="it-IT" dirty="0"/>
          </a:p>
          <a:p>
            <a:pPr lvl="1"/>
            <a:endParaRPr lang="it-IT" dirty="0"/>
          </a:p>
          <a:p>
            <a:endParaRPr lang="it-IT" dirty="0"/>
          </a:p>
        </p:txBody>
      </p:sp>
    </p:spTree>
    <p:extLst>
      <p:ext uri="{BB962C8B-B14F-4D97-AF65-F5344CB8AC3E}">
        <p14:creationId xmlns:p14="http://schemas.microsoft.com/office/powerpoint/2010/main" val="4043341981"/>
      </p:ext>
    </p:extLst>
  </p:cSld>
  <p:clrMapOvr>
    <a:masterClrMapping/>
  </p:clrMapOvr>
  <p:transition/>
  <p:timing>
    <p:tnLst>
      <p:par>
        <p:cTn id="1" dur="indefinite" restart="never" nodeType="tmRoot"/>
      </p:par>
    </p:tnLst>
  </p:timing>
</p:sld>
</file>

<file path=ppt/theme/theme1.xml><?xml version="1.0" encoding="utf-8"?>
<a:theme xmlns:a="http://schemas.openxmlformats.org/drawingml/2006/main" name="Default - 1_Title Slide">
  <a:themeElements>
    <a:clrScheme name="Default - 1_Title Slide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Slide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Slide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2.xml><?xml version="1.0" encoding="utf-8"?>
<a:theme xmlns:a="http://schemas.openxmlformats.org/drawingml/2006/main" name="Default - 1_Title and Content">
  <a:themeElements>
    <a:clrScheme name="Default - 1_Title and Content 1">
      <a:dk1>
        <a:srgbClr val="000000"/>
      </a:dk1>
      <a:lt1>
        <a:srgbClr val="FFFFFF"/>
      </a:lt1>
      <a:dk2>
        <a:srgbClr val="000000"/>
      </a:dk2>
      <a:lt2>
        <a:srgbClr val="808080"/>
      </a:lt2>
      <a:accent1>
        <a:srgbClr val="BBE0E3"/>
      </a:accent1>
      <a:accent2>
        <a:srgbClr val="333399"/>
      </a:accent2>
      <a:accent3>
        <a:srgbClr val="FFFFFF"/>
      </a:accent3>
      <a:accent4>
        <a:srgbClr val="000000"/>
      </a:accent4>
      <a:accent5>
        <a:srgbClr val="DAEDEF"/>
      </a:accent5>
      <a:accent6>
        <a:srgbClr val="2D2D8A"/>
      </a:accent6>
      <a:hlink>
        <a:srgbClr val="009999"/>
      </a:hlink>
      <a:folHlink>
        <a:srgbClr val="99CC00"/>
      </a:folHlink>
    </a:clrScheme>
    <a:fontScheme name="Default - 1_Title and Content">
      <a:majorFont>
        <a:latin typeface="Arial"/>
        <a:ea typeface="ヒラギノ角ゴ ProN W6"/>
        <a:cs typeface="ヒラギノ角ゴ ProN W6"/>
      </a:majorFont>
      <a:minorFont>
        <a:latin typeface="Arial"/>
        <a:ea typeface="ヒラギノ角ゴ ProN W3"/>
        <a:cs typeface="ヒラギノ角ゴ ProN W3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tint val="100000"/>
                <a:shade val="100000"/>
                <a:satMod val="130000"/>
              </a:schemeClr>
            </a:gs>
            <a:gs pos="100000">
              <a:schemeClr val="phClr">
                <a:tint val="50000"/>
                <a:shade val="100000"/>
                <a:satMod val="350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>
    <a:sp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spDef>
    <a:lnDef>
      <a:spPr bwMode="auto">
        <a:xfrm>
          <a:off x="0" y="0"/>
          <a:ext cx="1" cy="1"/>
        </a:xfrm>
        <a:custGeom>
          <a:avLst/>
          <a:gdLst/>
          <a:ahLst/>
          <a:cxnLst/>
          <a:rect l="0" t="0" r="0" b="0"/>
          <a:pathLst/>
        </a:custGeom>
        <a:solidFill>
          <a:srgbClr val="BBE0E3"/>
        </a:solidFill>
        <a:ln w="25400" cap="flat" cmpd="sng" algn="ctr">
          <a:solidFill>
            <a:srgbClr val="000000"/>
          </a:solidFill>
          <a:prstDash val="solid"/>
          <a:round/>
          <a:headEnd type="none" w="med" len="med"/>
          <a:tailEnd type="none" w="med" len="med"/>
        </a:ln>
        <a:effectLst/>
        <a:extLst>
          <a:ext uri="{AF507438-7753-43E0-B8FC-AC1667EBCBE1}">
            <a14:hiddenEffects xmlns:a14="http://schemas.microsoft.com/office/drawing/2010/main">
              <a:effectLst>
                <a:outerShdw blurRad="63500" dist="38099" dir="2700000" algn="ctr" rotWithShape="0">
                  <a:schemeClr val="bg2">
                    <a:alpha val="74998"/>
                  </a:schemeClr>
                </a:outerShdw>
              </a:effectLst>
            </a14:hiddenEffects>
          </a:ext>
        </a:extLst>
      </a:spPr>
      <a:bodyPr vert="horz" wrap="square" lIns="91440" tIns="45720" rIns="91440" bIns="45720" numCol="1" anchor="t" anchorCtr="0" compatLnSpc="1">
        <a:prstTxWarp prst="textNoShape">
          <a:avLst/>
        </a:prstTxWarp>
      </a:bodyPr>
      <a:lstStyle>
        <a:defPPr marL="0" marR="0" indent="0" algn="ctr" defTabSz="914400" rtl="0" eaLnBrk="1" fontAlgn="base" latinLnBrk="0" hangingPunct="1">
          <a:lnSpc>
            <a:spcPct val="100000"/>
          </a:lnSpc>
          <a:spcBef>
            <a:spcPct val="0"/>
          </a:spcBef>
          <a:spcAft>
            <a:spcPct val="0"/>
          </a:spcAft>
          <a:buClrTx/>
          <a:buSzTx/>
          <a:buFontTx/>
          <a:buNone/>
          <a:tabLst/>
          <a:defRPr kumimoji="0" lang="en-US" sz="11200" b="0" i="0" u="none" strike="noStrike" cap="none" normalizeH="0" baseline="0">
            <a:ln>
              <a:noFill/>
            </a:ln>
            <a:solidFill>
              <a:srgbClr val="000000"/>
            </a:solidFill>
            <a:effectLst/>
            <a:latin typeface="Gill Sans" charset="0"/>
            <a:ea typeface="ヒラギノ角ゴ ProN W3" charset="0"/>
            <a:cs typeface="ヒラギノ角ゴ ProN W3" charset="0"/>
            <a:sym typeface="Gill Sans" charset="0"/>
          </a:defRPr>
        </a:defPPr>
      </a:lstStyle>
    </a:lnDef>
  </a:objectDefaults>
  <a:extraClrSchemeLst>
    <a:extraClrScheme>
      <a:clrScheme name="Default - 1_Title and Content 1">
        <a:dk1>
          <a:srgbClr val="000000"/>
        </a:dk1>
        <a:lt1>
          <a:srgbClr val="FFFFFF"/>
        </a:lt1>
        <a:dk2>
          <a:srgbClr val="000000"/>
        </a:dk2>
        <a:lt2>
          <a:srgbClr val="808080"/>
        </a:lt2>
        <a:accent1>
          <a:srgbClr val="BBE0E3"/>
        </a:accent1>
        <a:accent2>
          <a:srgbClr val="333399"/>
        </a:accent2>
        <a:accent3>
          <a:srgbClr val="FFFFFF"/>
        </a:accent3>
        <a:accent4>
          <a:srgbClr val="000000"/>
        </a:accent4>
        <a:accent5>
          <a:srgbClr val="DAEDEF"/>
        </a:accent5>
        <a:accent6>
          <a:srgbClr val="2D2D8A"/>
        </a:accent6>
        <a:hlink>
          <a:srgbClr val="009999"/>
        </a:hlink>
        <a:folHlink>
          <a:srgbClr val="99CC00"/>
        </a:folHlink>
      </a:clrScheme>
      <a:clrMap bg1="lt1" tx1="dk1" bg2="lt2" tx2="dk2" accent1="accent1" accent2="accent2" accent3="accent3" accent4="accent4" accent5="accent5" accent6="accent6" hlink="hlink" folHlink="folHlink"/>
    </a:extraClrScheme>
  </a:extraClrSchemeLst>
</a:theme>
</file>

<file path=ppt/theme/theme3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ppt/theme/theme4.xml><?xml version="1.0" encoding="utf-8"?>
<a:theme xmlns:a="http://schemas.openxmlformats.org/drawingml/2006/main" name="Tema di Office">
  <a:themeElements>
    <a:clrScheme name="Office">
      <a:dk1>
        <a:sysClr val="windowText" lastClr="000000"/>
      </a:dk1>
      <a:lt1>
        <a:sysClr val="window" lastClr="FFFFFF"/>
      </a:lt1>
      <a:dk2>
        <a:srgbClr val="1F497D"/>
      </a:dk2>
      <a:lt2>
        <a:srgbClr val="EEECE1"/>
      </a:lt2>
      <a:accent1>
        <a:srgbClr val="4F81BD"/>
      </a:accent1>
      <a:accent2>
        <a:srgbClr val="C0504D"/>
      </a:accent2>
      <a:accent3>
        <a:srgbClr val="9BBB59"/>
      </a:accent3>
      <a:accent4>
        <a:srgbClr val="8064A2"/>
      </a:accent4>
      <a:accent5>
        <a:srgbClr val="4BACC6"/>
      </a:accent5>
      <a:accent6>
        <a:srgbClr val="F79646"/>
      </a:accent6>
      <a:hlink>
        <a:srgbClr val="0000FF"/>
      </a:hlink>
      <a:folHlink>
        <a:srgbClr val="800080"/>
      </a:folHlink>
    </a:clrScheme>
    <a:fontScheme name="Office">
      <a:maj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Calibri"/>
        <a:ea typeface=""/>
        <a:cs typeface=""/>
        <a:font script="Jpan" typeface="ＭＳ Ｐゴシック"/>
        <a:font script="Hang" typeface="맑은 고딕"/>
        <a:font script="Hans" typeface="宋体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tint val="50000"/>
                <a:satMod val="300000"/>
              </a:schemeClr>
            </a:gs>
            <a:gs pos="35000">
              <a:schemeClr val="phClr">
                <a:tint val="37000"/>
                <a:satMod val="300000"/>
              </a:schemeClr>
            </a:gs>
            <a:gs pos="100000">
              <a:schemeClr val="phClr">
                <a:tint val="15000"/>
                <a:satMod val="350000"/>
              </a:schemeClr>
            </a:gs>
          </a:gsLst>
          <a:lin ang="16200000" scaled="1"/>
        </a:gradFill>
        <a:gradFill rotWithShape="1">
          <a:gsLst>
            <a:gs pos="0">
              <a:schemeClr val="phClr">
                <a:shade val="51000"/>
                <a:satMod val="130000"/>
              </a:schemeClr>
            </a:gs>
            <a:gs pos="80000">
              <a:schemeClr val="phClr">
                <a:shade val="93000"/>
                <a:satMod val="130000"/>
              </a:schemeClr>
            </a:gs>
            <a:gs pos="100000">
              <a:schemeClr val="phClr">
                <a:shade val="94000"/>
                <a:satMod val="135000"/>
              </a:schemeClr>
            </a:gs>
          </a:gsLst>
          <a:lin ang="16200000" scaled="0"/>
        </a:gradFill>
      </a:fillStyleLst>
      <a:lnStyleLst>
        <a:ln w="9525" cap="flat" cmpd="sng" algn="ctr">
          <a:solidFill>
            <a:schemeClr val="phClr">
              <a:shade val="95000"/>
              <a:satMod val="105000"/>
            </a:schemeClr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  <a:ln w="38100" cap="flat" cmpd="sng" algn="ctr">
          <a:solidFill>
            <a:schemeClr val="phClr"/>
          </a:solidFill>
          <a:prstDash val="solid"/>
        </a:ln>
      </a:lnStyleLst>
      <a:effectStyleLst>
        <a:effectStyle>
          <a:effectLst>
            <a:outerShdw blurRad="40000" dist="20000" dir="5400000" rotWithShape="0">
              <a:srgbClr val="000000">
                <a:alpha val="38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</a:effectStyle>
        <a:effectStyle>
          <a:effectLst>
            <a:outerShdw blurRad="40000" dist="23000" dir="5400000" rotWithShape="0">
              <a:srgbClr val="000000">
                <a:alpha val="35000"/>
              </a:srgbClr>
            </a:outerShdw>
          </a:effectLst>
          <a:scene3d>
            <a:camera prst="orthographicFront">
              <a:rot lat="0" lon="0" rev="0"/>
            </a:camera>
            <a:lightRig rig="threePt" dir="t">
              <a:rot lat="0" lon="0" rev="1200000"/>
            </a:lightRig>
          </a:scene3d>
          <a:sp3d>
            <a:bevelT w="63500" h="25400"/>
          </a:sp3d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40000"/>
                <a:satMod val="350000"/>
              </a:schemeClr>
            </a:gs>
            <a:gs pos="40000">
              <a:schemeClr val="phClr">
                <a:tint val="45000"/>
                <a:shade val="99000"/>
                <a:satMod val="350000"/>
              </a:schemeClr>
            </a:gs>
            <a:gs pos="100000">
              <a:schemeClr val="phClr">
                <a:shade val="20000"/>
                <a:satMod val="255000"/>
              </a:schemeClr>
            </a:gs>
          </a:gsLst>
          <a:path path="circle">
            <a:fillToRect l="50000" t="-80000" r="50000" b="180000"/>
          </a:path>
        </a:gradFill>
        <a:gradFill rotWithShape="1">
          <a:gsLst>
            <a:gs pos="0">
              <a:schemeClr val="phClr">
                <a:tint val="80000"/>
                <a:satMod val="300000"/>
              </a:schemeClr>
            </a:gs>
            <a:gs pos="100000">
              <a:schemeClr val="phClr">
                <a:shade val="30000"/>
                <a:satMod val="200000"/>
              </a:schemeClr>
            </a:gs>
          </a:gsLst>
          <a:path path="circle">
            <a:fillToRect l="50000" t="50000" r="50000" b="50000"/>
          </a:path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8227</TotalTime>
  <Pages>0</Pages>
  <Words>6573</Words>
  <Characters>0</Characters>
  <Application>Microsoft Office PowerPoint</Application>
  <PresentationFormat>Personalizzato</PresentationFormat>
  <Lines>0</Lines>
  <Paragraphs>1243</Paragraphs>
  <Slides>90</Slides>
  <Notes>49</Notes>
  <HiddenSlides>0</HiddenSlides>
  <MMClips>0</MMClips>
  <ScaleCrop>false</ScaleCrop>
  <HeadingPairs>
    <vt:vector size="4" baseType="variant">
      <vt:variant>
        <vt:lpstr>Tema</vt:lpstr>
      </vt:variant>
      <vt:variant>
        <vt:i4>2</vt:i4>
      </vt:variant>
      <vt:variant>
        <vt:lpstr>Titoli diapositive</vt:lpstr>
      </vt:variant>
      <vt:variant>
        <vt:i4>90</vt:i4>
      </vt:variant>
    </vt:vector>
  </HeadingPairs>
  <TitlesOfParts>
    <vt:vector size="92" baseType="lpstr">
      <vt:lpstr>Default - 1_Title Slide</vt:lpstr>
      <vt:lpstr>Default - 1_Title and Content</vt:lpstr>
      <vt:lpstr>Full lifecycle of a microservice: how to realize a fault-tolerant and reliable architecture and deliver it as a Docker container or in a Cloud environment</vt:lpstr>
      <vt:lpstr>A digital platform for a sustainable mobility</vt:lpstr>
      <vt:lpstr>Functional requirements </vt:lpstr>
      <vt:lpstr>Technical requirements</vt:lpstr>
      <vt:lpstr>Requirements (project management related)</vt:lpstr>
      <vt:lpstr>Microservices based architecture – «database per service» pattern</vt:lpstr>
      <vt:lpstr>Requirements fullfilment: technology stack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[Technology stack]</vt:lpstr>
      <vt:lpstr>Apache Kafka message broker</vt:lpstr>
      <vt:lpstr>Presentazione standard di PowerPoint</vt:lpstr>
      <vt:lpstr>Presentazione standard di PowerPoint</vt:lpstr>
      <vt:lpstr>Requirements fullfilment: lifecycle process</vt:lpstr>
      <vt:lpstr>[DEVELOPMENT / UNIT TEST]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DEVELOPMENT / UNIT TEST</vt:lpstr>
      <vt:lpstr>[INTEGRATION TEST]</vt:lpstr>
      <vt:lpstr>INTEGRATION TEST</vt:lpstr>
      <vt:lpstr>INTEGRATION TEST</vt:lpstr>
      <vt:lpstr>INTEGRATION TEST</vt:lpstr>
      <vt:lpstr>INTEGRATION TEST </vt:lpstr>
      <vt:lpstr>INTEGRATION TEST</vt:lpstr>
      <vt:lpstr>INTEGRATION TEST</vt:lpstr>
      <vt:lpstr>INTEGRATION TEST</vt:lpstr>
      <vt:lpstr>[QUALITY ASSURANCE]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QUALITY ASSURANCE</vt:lpstr>
      <vt:lpstr>Presentazione standard di PowerPoint</vt:lpstr>
      <vt:lpstr>PRODUCTION</vt:lpstr>
      <vt:lpstr>PRODUCTION</vt:lpstr>
      <vt:lpstr>PRODUCTION</vt:lpstr>
      <vt:lpstr>PRODUCTION</vt:lpstr>
      <vt:lpstr>PRODUCTION</vt:lpstr>
      <vt:lpstr>PRODUCTION deploy pws </vt:lpstr>
      <vt:lpstr>Presentazione standard di PowerPoint</vt:lpstr>
      <vt:lpstr>Microservices: data consistency across services </vt:lpstr>
      <vt:lpstr>Microservices: event driven architecture </vt:lpstr>
      <vt:lpstr>Event driven architecture: system landscape</vt:lpstr>
      <vt:lpstr>Base model: topics publish and subscribe details</vt:lpstr>
      <vt:lpstr>Base model sequence diagram </vt:lpstr>
      <vt:lpstr>Event driven Architecture: implementation</vt:lpstr>
      <vt:lpstr>Event driven Architecture: implementation</vt:lpstr>
      <vt:lpstr>Event driven Architecture: implementation</vt:lpstr>
      <vt:lpstr>Event driven Architecture: record workflow</vt:lpstr>
      <vt:lpstr>Event driven Architecture: scheduler implentation</vt:lpstr>
      <vt:lpstr>Presentazione standard di PowerPoint</vt:lpstr>
      <vt:lpstr>Wiring Microservice: Service Discovery </vt:lpstr>
      <vt:lpstr>Netflix Eureka: specifications</vt:lpstr>
      <vt:lpstr>Discovery Services: Eureka stand alone mode</vt:lpstr>
      <vt:lpstr>Wiring Microservice: Discovery Service</vt:lpstr>
      <vt:lpstr>Wiring Microservice: Discovery Service SERVER</vt:lpstr>
      <vt:lpstr>Wiring Microservice: Discovery Service SERVICE</vt:lpstr>
      <vt:lpstr>Wiring Microservice: Discovery Service CONSUMER</vt:lpstr>
      <vt:lpstr>Wiring Microservice: Load balancing CONSUMER</vt:lpstr>
      <vt:lpstr>Wiring Microservice: Load balancing CONSUMER  feign client</vt:lpstr>
      <vt:lpstr>Presentazione standard di PowerPoint</vt:lpstr>
      <vt:lpstr>Load balancing: Netflix Ribbon </vt:lpstr>
      <vt:lpstr>Service discovery, dynamic routing and load balancing </vt:lpstr>
      <vt:lpstr>Service discovery, dynamic routing and load balancing </vt:lpstr>
      <vt:lpstr>Service discovery, dynamic routing and load balancing </vt:lpstr>
      <vt:lpstr>Service discovery, dynamic routing and load balancing </vt:lpstr>
      <vt:lpstr>Presentazione standard di PowerPoint</vt:lpstr>
      <vt:lpstr>[PWS: service instance scale up and load balancing]</vt:lpstr>
      <vt:lpstr>PWS: service instance scale up and load balancing </vt:lpstr>
      <vt:lpstr>PWS: service instance scale up and load balancing </vt:lpstr>
      <vt:lpstr>PWS: service instance scale up and load balancing </vt:lpstr>
      <vt:lpstr>PWS: service instance scale up and load balancing </vt:lpstr>
      <vt:lpstr>Presentazione standard di PowerPoint</vt:lpstr>
      <vt:lpstr>Conclusions</vt:lpstr>
      <vt:lpstr>What’s next?</vt:lpstr>
      <vt:lpstr>References</vt:lpstr>
    </vt:vector>
  </TitlesOfParts>
  <LinksUpToDate>false</LinksUpToDate>
  <SharedDoc>false</SharedDoc>
  <HyperlinksChanged>false</HyperlinksChanged>
  <AppVersion>14.0000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FileNewTemplate</dc:title>
  <dc:creator>Diana</dc:creator>
  <cp:lastModifiedBy>3volv-04</cp:lastModifiedBy>
  <cp:revision>1550</cp:revision>
  <cp:lastPrinted>2016-09-29T13:44:10Z</cp:lastPrinted>
  <dcterms:modified xsi:type="dcterms:W3CDTF">2016-10-06T19:23:26Z</dcterms:modified>
</cp:coreProperties>
</file>